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8"/>
  </p:notesMasterIdLst>
  <p:sldIdLst>
    <p:sldId id="256" r:id="rId5"/>
    <p:sldId id="311" r:id="rId6"/>
    <p:sldId id="278" r:id="rId7"/>
    <p:sldId id="260" r:id="rId8"/>
    <p:sldId id="261" r:id="rId9"/>
    <p:sldId id="262" r:id="rId10"/>
    <p:sldId id="264" r:id="rId11"/>
    <p:sldId id="257" r:id="rId12"/>
    <p:sldId id="265" r:id="rId13"/>
    <p:sldId id="263" r:id="rId14"/>
    <p:sldId id="258" r:id="rId15"/>
    <p:sldId id="266" r:id="rId16"/>
    <p:sldId id="267" r:id="rId17"/>
    <p:sldId id="268" r:id="rId18"/>
    <p:sldId id="270" r:id="rId19"/>
    <p:sldId id="306" r:id="rId20"/>
    <p:sldId id="271" r:id="rId21"/>
    <p:sldId id="285" r:id="rId22"/>
    <p:sldId id="272" r:id="rId23"/>
    <p:sldId id="279" r:id="rId24"/>
    <p:sldId id="308" r:id="rId25"/>
    <p:sldId id="307" r:id="rId26"/>
    <p:sldId id="274" r:id="rId27"/>
    <p:sldId id="286" r:id="rId28"/>
    <p:sldId id="296" r:id="rId29"/>
    <p:sldId id="273" r:id="rId30"/>
    <p:sldId id="275" r:id="rId31"/>
    <p:sldId id="283" r:id="rId32"/>
    <p:sldId id="292" r:id="rId33"/>
    <p:sldId id="293" r:id="rId34"/>
    <p:sldId id="315" r:id="rId35"/>
    <p:sldId id="294" r:id="rId36"/>
    <p:sldId id="295" r:id="rId37"/>
    <p:sldId id="276" r:id="rId38"/>
    <p:sldId id="281" r:id="rId39"/>
    <p:sldId id="280" r:id="rId40"/>
    <p:sldId id="287" r:id="rId41"/>
    <p:sldId id="282" r:id="rId42"/>
    <p:sldId id="289" r:id="rId43"/>
    <p:sldId id="290" r:id="rId44"/>
    <p:sldId id="312" r:id="rId45"/>
    <p:sldId id="297" r:id="rId46"/>
    <p:sldId id="284" r:id="rId47"/>
    <p:sldId id="313" r:id="rId48"/>
    <p:sldId id="302" r:id="rId49"/>
    <p:sldId id="314" r:id="rId50"/>
    <p:sldId id="288" r:id="rId51"/>
    <p:sldId id="304" r:id="rId52"/>
    <p:sldId id="305" r:id="rId53"/>
    <p:sldId id="309" r:id="rId54"/>
    <p:sldId id="299" r:id="rId55"/>
    <p:sldId id="310" r:id="rId56"/>
    <p:sldId id="303"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3756A7-43A7-C34B-B64A-3D0B6F5E8AC3}">
          <p14:sldIdLst>
            <p14:sldId id="256"/>
            <p14:sldId id="311"/>
            <p14:sldId id="278"/>
            <p14:sldId id="260"/>
            <p14:sldId id="261"/>
            <p14:sldId id="262"/>
            <p14:sldId id="264"/>
            <p14:sldId id="257"/>
            <p14:sldId id="265"/>
            <p14:sldId id="263"/>
            <p14:sldId id="258"/>
            <p14:sldId id="266"/>
            <p14:sldId id="267"/>
            <p14:sldId id="268"/>
            <p14:sldId id="270"/>
            <p14:sldId id="306"/>
            <p14:sldId id="271"/>
            <p14:sldId id="285"/>
            <p14:sldId id="272"/>
            <p14:sldId id="279"/>
            <p14:sldId id="308"/>
            <p14:sldId id="307"/>
            <p14:sldId id="274"/>
            <p14:sldId id="286"/>
            <p14:sldId id="296"/>
            <p14:sldId id="273"/>
            <p14:sldId id="275"/>
            <p14:sldId id="283"/>
            <p14:sldId id="292"/>
            <p14:sldId id="293"/>
            <p14:sldId id="315"/>
            <p14:sldId id="294"/>
            <p14:sldId id="295"/>
            <p14:sldId id="276"/>
            <p14:sldId id="281"/>
            <p14:sldId id="280"/>
            <p14:sldId id="287"/>
            <p14:sldId id="282"/>
            <p14:sldId id="289"/>
            <p14:sldId id="290"/>
            <p14:sldId id="312"/>
            <p14:sldId id="297"/>
            <p14:sldId id="284"/>
            <p14:sldId id="313"/>
            <p14:sldId id="302"/>
            <p14:sldId id="314"/>
            <p14:sldId id="288"/>
            <p14:sldId id="304"/>
            <p14:sldId id="305"/>
            <p14:sldId id="309"/>
            <p14:sldId id="299"/>
            <p14:sldId id="310"/>
            <p14:sldId id="303"/>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23" autoAdjust="0"/>
    <p:restoredTop sz="94678"/>
  </p:normalViewPr>
  <p:slideViewPr>
    <p:cSldViewPr snapToGrid="0" snapToObjects="1">
      <p:cViewPr>
        <p:scale>
          <a:sx n="110" d="100"/>
          <a:sy n="110" d="100"/>
        </p:scale>
        <p:origin x="-128" y="-120"/>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3-12T09:48:15.609" idx="1">
    <p:pos x="10" y="10"/>
    <p:text>Science fair project</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82C911-5363-104D-9DCB-DA8BF9A3484F}" type="datetimeFigureOut">
              <a:rPr lang="en-US" smtClean="0"/>
              <a:t>3/3/16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368311-2531-AC4E-963E-E3FE7A847D4B}" type="slidenum">
              <a:rPr lang="en-US" smtClean="0"/>
              <a:t>‹#›</a:t>
            </a:fld>
            <a:endParaRPr lang="en-US"/>
          </a:p>
        </p:txBody>
      </p:sp>
    </p:spTree>
    <p:extLst>
      <p:ext uri="{BB962C8B-B14F-4D97-AF65-F5344CB8AC3E}">
        <p14:creationId xmlns:p14="http://schemas.microsoft.com/office/powerpoint/2010/main" val="11569472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Science project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4</a:t>
            </a:fld>
            <a:endParaRPr lang="en-US"/>
          </a:p>
        </p:txBody>
      </p:sp>
    </p:spTree>
    <p:extLst>
      <p:ext uri="{BB962C8B-B14F-4D97-AF65-F5344CB8AC3E}">
        <p14:creationId xmlns:p14="http://schemas.microsoft.com/office/powerpoint/2010/main" val="4404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actually</a:t>
            </a:r>
            <a:r>
              <a:rPr lang="en-US" baseline="0" dirty="0" smtClean="0"/>
              <a:t> know what the image on the left is, </a:t>
            </a:r>
            <a:r>
              <a:rPr lang="en-US" baseline="0" dirty="0" err="1" smtClean="0"/>
              <a:t>btu</a:t>
            </a:r>
            <a:r>
              <a:rPr lang="en-US" baseline="0" dirty="0" smtClean="0"/>
              <a:t> it’s how an interrupt is handled. Callback function in the kernel, most likely super </a:t>
            </a:r>
            <a:r>
              <a:rPr lang="en-US" baseline="0" dirty="0" smtClean="0"/>
              <a:t>optimized </a:t>
            </a:r>
            <a:r>
              <a:rPr lang="en-US" baseline="0" dirty="0" smtClean="0"/>
              <a:t>assembly </a:t>
            </a:r>
            <a:r>
              <a:rPr lang="en-US" baseline="0" dirty="0" smtClean="0"/>
              <a:t>function</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15</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16</a:t>
            </a:fld>
            <a:endParaRPr lang="en-US"/>
          </a:p>
        </p:txBody>
      </p:sp>
    </p:spTree>
    <p:extLst>
      <p:ext uri="{BB962C8B-B14F-4D97-AF65-F5344CB8AC3E}">
        <p14:creationId xmlns:p14="http://schemas.microsoft.com/office/powerpoint/2010/main" val="113135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of most modern processors, with the exception of some embedded systems, involves a security model. For example, the rings model specifies multiple privilege levels under which software may be executed: a program is usually limited to its own address space.</a:t>
            </a:r>
          </a:p>
          <a:p>
            <a:r>
              <a:rPr lang="en-US" sz="1200" kern="1200" dirty="0" smtClean="0">
                <a:solidFill>
                  <a:schemeClr val="tx1"/>
                </a:solidFill>
                <a:latin typeface="+mn-lt"/>
                <a:ea typeface="+mn-ea"/>
                <a:cs typeface="+mn-cs"/>
              </a:rPr>
              <a:t>The startup_32() code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/boot/</a:t>
            </a:r>
            <a:r>
              <a:rPr lang="en-US" sz="1200" kern="1200" dirty="0" err="1" smtClean="0">
                <a:solidFill>
                  <a:schemeClr val="tx1"/>
                </a:solidFill>
                <a:latin typeface="+mn-lt"/>
                <a:ea typeface="+mn-ea"/>
                <a:cs typeface="+mn-cs"/>
              </a:rPr>
              <a:t>head.S</a:t>
            </a:r>
            <a:r>
              <a:rPr lang="en-US" sz="1200" kern="1200" dirty="0" smtClean="0">
                <a:solidFill>
                  <a:schemeClr val="tx1"/>
                </a:solidFill>
                <a:latin typeface="+mn-lt"/>
                <a:ea typeface="+mn-ea"/>
                <a:cs typeface="+mn-cs"/>
              </a:rPr>
              <a:t> starts everything off by calling </a:t>
            </a:r>
            <a:r>
              <a:rPr lang="en-US" sz="1200" kern="1200" dirty="0" err="1" smtClean="0">
                <a:solidFill>
                  <a:schemeClr val="tx1"/>
                </a:solidFill>
                <a:latin typeface="+mn-lt"/>
                <a:ea typeface="+mn-ea"/>
                <a:cs typeface="+mn-cs"/>
              </a:rPr>
              <a:t>setup_idt</a:t>
            </a:r>
            <a:r>
              <a:rPr lang="en-US" sz="1200" kern="1200" dirty="0" smtClean="0">
                <a:solidFill>
                  <a:schemeClr val="tx1"/>
                </a:solidFill>
                <a:latin typeface="+mn-lt"/>
                <a:ea typeface="+mn-ea"/>
                <a:cs typeface="+mn-cs"/>
              </a:rPr>
              <a:t>(). This routine allocates</a:t>
            </a:r>
            <a:r>
              <a:rPr lang="en-US" sz="1200" kern="1200" baseline="0" dirty="0" smtClean="0">
                <a:solidFill>
                  <a:schemeClr val="tx1"/>
                </a:solidFill>
                <a:latin typeface="+mn-lt"/>
                <a:ea typeface="+mn-ea"/>
                <a:cs typeface="+mn-cs"/>
              </a:rPr>
              <a:t> the IDT. Later, </a:t>
            </a:r>
            <a:r>
              <a:rPr lang="en-US" sz="1200" kern="1200" baseline="0" dirty="0" err="1" smtClean="0">
                <a:solidFill>
                  <a:schemeClr val="tx1"/>
                </a:solidFill>
                <a:latin typeface="+mn-lt"/>
                <a:ea typeface="+mn-ea"/>
                <a:cs typeface="+mn-cs"/>
              </a:rPr>
              <a:t>start_kernel</a:t>
            </a:r>
            <a:r>
              <a:rPr lang="en-US" sz="1200" kern="1200" baseline="0" dirty="0" smtClean="0">
                <a:solidFill>
                  <a:schemeClr val="tx1"/>
                </a:solidFill>
                <a:latin typeface="+mn-lt"/>
                <a:ea typeface="+mn-ea"/>
                <a:cs typeface="+mn-cs"/>
              </a:rPr>
              <a:t>() is ran, then </a:t>
            </a:r>
            <a:r>
              <a:rPr lang="en-US" sz="1200" kern="1200" baseline="0" dirty="0" err="1" smtClean="0">
                <a:solidFill>
                  <a:schemeClr val="tx1"/>
                </a:solidFill>
                <a:latin typeface="+mn-lt"/>
                <a:ea typeface="+mn-ea"/>
                <a:cs typeface="+mn-cs"/>
              </a:rPr>
              <a:t>trap_init</a:t>
            </a:r>
            <a:r>
              <a:rPr lang="en-US" sz="1200" kern="1200" baseline="0" dirty="0" smtClean="0">
                <a:solidFill>
                  <a:schemeClr val="tx1"/>
                </a:solidFill>
                <a:latin typeface="+mn-lt"/>
                <a:ea typeface="+mn-ea"/>
                <a:cs typeface="+mn-cs"/>
              </a:rPr>
              <a:t>() which initializes the IDT, </a:t>
            </a:r>
            <a:r>
              <a:rPr lang="en-US" sz="1200" kern="1200" dirty="0" smtClean="0">
                <a:solidFill>
                  <a:schemeClr val="tx1"/>
                </a:solidFill>
                <a:latin typeface="+mn-lt"/>
                <a:ea typeface="+mn-ea"/>
                <a:cs typeface="+mn-cs"/>
              </a:rPr>
              <a:t>At this point the interrupt vector for the system calls is not set up. It is initialized by </a:t>
            </a:r>
            <a:r>
              <a:rPr lang="en-US" sz="1200" kern="1200" dirty="0" err="1" smtClean="0">
                <a:solidFill>
                  <a:schemeClr val="tx1"/>
                </a:solidFill>
                <a:latin typeface="+mn-lt"/>
                <a:ea typeface="+mn-ea"/>
                <a:cs typeface="+mn-cs"/>
              </a:rPr>
              <a:t>sched_init</a:t>
            </a:r>
            <a:r>
              <a:rPr lang="en-US" sz="1200" kern="1200" dirty="0" smtClean="0">
                <a:solidFill>
                  <a:schemeClr val="tx1"/>
                </a:solidFill>
                <a:latin typeface="+mn-lt"/>
                <a:ea typeface="+mn-ea"/>
                <a:cs typeface="+mn-cs"/>
              </a:rPr>
              <a:t>() (found in /</a:t>
            </a:r>
            <a:r>
              <a:rPr lang="en-US" sz="1200" kern="1200" dirty="0" err="1" smtClean="0">
                <a:solidFill>
                  <a:schemeClr val="tx1"/>
                </a:solidFill>
                <a:latin typeface="+mn-lt"/>
                <a:ea typeface="+mn-ea"/>
                <a:cs typeface="+mn-cs"/>
              </a:rPr>
              <a:t>usr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src</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linux</a:t>
            </a:r>
            <a:r>
              <a:rPr lang="en-US" sz="1200" kern="1200" dirty="0" smtClean="0">
                <a:solidFill>
                  <a:schemeClr val="tx1"/>
                </a:solidFill>
                <a:latin typeface="+mn-lt"/>
                <a:ea typeface="+mn-ea"/>
                <a:cs typeface="+mn-cs"/>
              </a:rPr>
              <a:t>/kernel/</a:t>
            </a:r>
            <a:r>
              <a:rPr lang="en-US" sz="1200" kern="1200" dirty="0" err="1" smtClean="0">
                <a:solidFill>
                  <a:schemeClr val="tx1"/>
                </a:solidFill>
                <a:latin typeface="+mn-lt"/>
                <a:ea typeface="+mn-ea"/>
                <a:cs typeface="+mn-cs"/>
              </a:rPr>
              <a:t>sched.c</a:t>
            </a:r>
            <a:r>
              <a:rPr lang="en-US" sz="1200" kern="1200" dirty="0" smtClean="0">
                <a:solidFill>
                  <a:schemeClr val="tx1"/>
                </a:solidFill>
                <a:latin typeface="+mn-lt"/>
                <a:ea typeface="+mn-ea"/>
                <a:cs typeface="+mn-cs"/>
              </a:rPr>
              <a:t>). A call to </a:t>
            </a:r>
            <a:r>
              <a:rPr lang="en-US" sz="1200" kern="1200" dirty="0" err="1" smtClean="0">
                <a:solidFill>
                  <a:schemeClr val="tx1"/>
                </a:solidFill>
                <a:latin typeface="+mn-lt"/>
                <a:ea typeface="+mn-ea"/>
                <a:cs typeface="+mn-cs"/>
              </a:rPr>
              <a:t>set_system_gate</a:t>
            </a:r>
            <a:r>
              <a:rPr lang="en-US" sz="1200" kern="1200" dirty="0" smtClean="0">
                <a:solidFill>
                  <a:schemeClr val="tx1"/>
                </a:solidFill>
                <a:latin typeface="+mn-lt"/>
                <a:ea typeface="+mn-ea"/>
                <a:cs typeface="+mn-cs"/>
              </a:rPr>
              <a:t> (0x80, &amp;</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sets interrupt 0x80 to be a vector to the </a:t>
            </a:r>
            <a:r>
              <a:rPr lang="en-US" sz="1200" kern="1200" dirty="0" err="1" smtClean="0">
                <a:solidFill>
                  <a:schemeClr val="tx1"/>
                </a:solidFill>
                <a:latin typeface="+mn-lt"/>
                <a:ea typeface="+mn-ea"/>
                <a:cs typeface="+mn-cs"/>
              </a:rPr>
              <a:t>system_call</a:t>
            </a:r>
            <a:r>
              <a:rPr lang="en-US" sz="1200" kern="1200" dirty="0" smtClean="0">
                <a:solidFill>
                  <a:schemeClr val="tx1"/>
                </a:solidFill>
                <a:latin typeface="+mn-lt"/>
                <a:ea typeface="+mn-ea"/>
                <a:cs typeface="+mn-cs"/>
              </a:rPr>
              <a:t>() entry point.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17</a:t>
            </a:fld>
            <a:endParaRPr lang="en-US"/>
          </a:p>
        </p:txBody>
      </p:sp>
    </p:spTree>
    <p:extLst>
      <p:ext uri="{BB962C8B-B14F-4D97-AF65-F5344CB8AC3E}">
        <p14:creationId xmlns:p14="http://schemas.microsoft.com/office/powerpoint/2010/main" val="56812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18</a:t>
            </a:fld>
            <a:endParaRPr lang="en-US"/>
          </a:p>
        </p:txBody>
      </p:sp>
    </p:spTree>
    <p:extLst>
      <p:ext uri="{BB962C8B-B14F-4D97-AF65-F5344CB8AC3E}">
        <p14:creationId xmlns:p14="http://schemas.microsoft.com/office/powerpoint/2010/main" val="7118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20</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22</a:t>
            </a:fld>
            <a:endParaRPr lang="en-US"/>
          </a:p>
        </p:txBody>
      </p:sp>
    </p:spTree>
    <p:extLst>
      <p:ext uri="{BB962C8B-B14F-4D97-AF65-F5344CB8AC3E}">
        <p14:creationId xmlns:p14="http://schemas.microsoft.com/office/powerpoint/2010/main" val="213046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call table is defined in unistd_64,</a:t>
            </a:r>
            <a:r>
              <a:rPr lang="en-US" baseline="0" dirty="0" smtClean="0"/>
              <a:t> tells the kernels what functions to call when a system call is </a:t>
            </a:r>
            <a:r>
              <a:rPr lang="en-US" baseline="0" dirty="0" err="1" smtClean="0"/>
              <a:t>sexecuted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23</a:t>
            </a:fld>
            <a:endParaRPr lang="en-US"/>
          </a:p>
        </p:txBody>
      </p:sp>
    </p:spTree>
    <p:extLst>
      <p:ext uri="{BB962C8B-B14F-4D97-AF65-F5344CB8AC3E}">
        <p14:creationId xmlns:p14="http://schemas.microsoft.com/office/powerpoint/2010/main" val="269365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the system call table looks like. When</a:t>
            </a:r>
            <a:r>
              <a:rPr lang="en-US" baseline="0" dirty="0" smtClean="0"/>
              <a:t> the system call interrupt is executed in assembly, the value in the </a:t>
            </a:r>
            <a:r>
              <a:rPr lang="en-US" baseline="0" dirty="0" err="1" smtClean="0"/>
              <a:t>rax</a:t>
            </a:r>
            <a:r>
              <a:rPr lang="en-US" baseline="0" dirty="0" smtClean="0"/>
              <a:t> register is read, and depending on the value, a different </a:t>
            </a:r>
            <a:r>
              <a:rPr lang="en-US" baseline="0" dirty="0" err="1" smtClean="0"/>
              <a:t>syscall</a:t>
            </a:r>
            <a:r>
              <a:rPr lang="en-US" baseline="0" dirty="0" smtClean="0"/>
              <a:t> is ran.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24</a:t>
            </a:fld>
            <a:endParaRPr lang="en-US"/>
          </a:p>
        </p:txBody>
      </p:sp>
    </p:spTree>
    <p:extLst>
      <p:ext uri="{BB962C8B-B14F-4D97-AF65-F5344CB8AC3E}">
        <p14:creationId xmlns:p14="http://schemas.microsoft.com/office/powerpoint/2010/main" val="175377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code from</a:t>
            </a:r>
            <a:r>
              <a:rPr lang="en-US" baseline="0" dirty="0" smtClean="0"/>
              <a:t> the </a:t>
            </a:r>
            <a:r>
              <a:rPr lang="en-US" baseline="0" dirty="0" err="1" smtClean="0"/>
              <a:t>suterusu</a:t>
            </a:r>
            <a:r>
              <a:rPr lang="en-US" baseline="0" dirty="0" smtClean="0"/>
              <a:t> rootkit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37</a:t>
            </a:fld>
            <a:endParaRPr lang="en-US"/>
          </a:p>
        </p:txBody>
      </p:sp>
    </p:spTree>
    <p:extLst>
      <p:ext uri="{BB962C8B-B14F-4D97-AF65-F5344CB8AC3E}">
        <p14:creationId xmlns:p14="http://schemas.microsoft.com/office/powerpoint/2010/main" val="511574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Now we have the table’s address: but if you have looked at the “</a:t>
            </a:r>
            <a:r>
              <a:rPr lang="en-US" sz="1200" kern="1200" dirty="0" err="1" smtClean="0">
                <a:solidFill>
                  <a:schemeClr val="tx1"/>
                </a:solidFill>
                <a:latin typeface="+mn-lt"/>
                <a:ea typeface="+mn-ea"/>
                <a:cs typeface="+mn-cs"/>
              </a:rPr>
              <a:t>grep</a:t>
            </a:r>
            <a:r>
              <a:rPr lang="en-US" sz="1200" kern="1200" dirty="0" smtClean="0">
                <a:solidFill>
                  <a:schemeClr val="tx1"/>
                </a:solidFill>
                <a:latin typeface="+mn-lt"/>
                <a:ea typeface="+mn-ea"/>
                <a:cs typeface="+mn-cs"/>
              </a:rPr>
              <a:t>” command you will have seen that there is an ‘R': this means that this address is “read-only”.</a:t>
            </a:r>
          </a:p>
          <a:p>
            <a:r>
              <a:rPr lang="en-US" sz="1200" kern="1200" dirty="0" smtClean="0">
                <a:solidFill>
                  <a:schemeClr val="tx1"/>
                </a:solidFill>
                <a:latin typeface="+mn-lt"/>
                <a:ea typeface="+mn-ea"/>
                <a:cs typeface="+mn-cs"/>
              </a:rPr>
              <a:t>Indeed the kernel poses some structures in the “read-only” memory zone: in this way it protects them against intentional or unintentional changes which can lead to system instability. So we have to set this structure in “read/write” mode if we want to modify them.</a:t>
            </a:r>
          </a:p>
          <a:p>
            <a:r>
              <a:rPr lang="en-US" sz="1200" kern="1200" dirty="0" smtClean="0">
                <a:solidFill>
                  <a:schemeClr val="tx1"/>
                </a:solidFill>
                <a:latin typeface="+mn-lt"/>
                <a:ea typeface="+mn-ea"/>
                <a:cs typeface="+mn-cs"/>
              </a:rPr>
              <a:t>Fortunately, the kernel provides us with special functions for this task:</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38</a:t>
            </a:fld>
            <a:endParaRPr lang="en-US"/>
          </a:p>
        </p:txBody>
      </p:sp>
    </p:spTree>
    <p:extLst>
      <p:ext uri="{BB962C8B-B14F-4D97-AF65-F5344CB8AC3E}">
        <p14:creationId xmlns:p14="http://schemas.microsoft.com/office/powerpoint/2010/main" val="129704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actually</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5</a:t>
            </a:fld>
            <a:endParaRPr lang="en-US"/>
          </a:p>
        </p:txBody>
      </p:sp>
    </p:spTree>
    <p:extLst>
      <p:ext uri="{BB962C8B-B14F-4D97-AF65-F5344CB8AC3E}">
        <p14:creationId xmlns:p14="http://schemas.microsoft.com/office/powerpoint/2010/main" val="11397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7</a:t>
            </a:fld>
            <a:endParaRPr lang="en-US"/>
          </a:p>
        </p:txBody>
      </p:sp>
    </p:spTree>
    <p:extLst>
      <p:ext uri="{BB962C8B-B14F-4D97-AF65-F5344CB8AC3E}">
        <p14:creationId xmlns:p14="http://schemas.microsoft.com/office/powerpoint/2010/main" val="192818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how the different kernel components are interrelated.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8</a:t>
            </a:fld>
            <a:endParaRPr lang="en-US"/>
          </a:p>
        </p:txBody>
      </p:sp>
    </p:spTree>
    <p:extLst>
      <p:ext uri="{BB962C8B-B14F-4D97-AF65-F5344CB8AC3E}">
        <p14:creationId xmlns:p14="http://schemas.microsoft.com/office/powerpoint/2010/main" val="1931706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more simpler diagram. In essence, the kernel lets </a:t>
            </a:r>
            <a:r>
              <a:rPr lang="en-US" dirty="0" err="1" smtClean="0"/>
              <a:t>userspace</a:t>
            </a:r>
            <a:r>
              <a:rPr lang="en-US" dirty="0" smtClean="0"/>
              <a:t> apps</a:t>
            </a:r>
            <a:r>
              <a:rPr lang="en-US" baseline="0" dirty="0" smtClean="0"/>
              <a:t> execute the way they do. It’s the glue that holds things together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9</a:t>
            </a:fld>
            <a:endParaRPr lang="en-US"/>
          </a:p>
        </p:txBody>
      </p:sp>
    </p:spTree>
    <p:extLst>
      <p:ext uri="{BB962C8B-B14F-4D97-AF65-F5344CB8AC3E}">
        <p14:creationId xmlns:p14="http://schemas.microsoft.com/office/powerpoint/2010/main" val="83036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modern computer operating system usually segregates virtual memory into kernel space and user space.[a] Primarily, this separation serves to protect data and functionality from faults (by improving fault tolerance) and malicious </a:t>
            </a:r>
            <a:r>
              <a:rPr lang="en-US" dirty="0" smtClean="0"/>
              <a:t>behavior </a:t>
            </a:r>
            <a:r>
              <a:rPr lang="en-US" dirty="0" smtClean="0"/>
              <a:t>(by providing computer security).</a:t>
            </a:r>
          </a:p>
          <a:p>
            <a:endParaRPr lang="en-US" dirty="0" smtClean="0"/>
          </a:p>
          <a:p>
            <a:r>
              <a:rPr lang="en-US" dirty="0" smtClean="0"/>
              <a:t>[move this later] When</a:t>
            </a:r>
            <a:r>
              <a:rPr lang="en-US" baseline="0" dirty="0" smtClean="0"/>
              <a:t> we write user code, memory leaks, exceptions, segmentation faults, and general memory issues will typically result in the termination of the running application. However, kernel </a:t>
            </a:r>
            <a:r>
              <a:rPr lang="en-US" baseline="0" dirty="0" smtClean="0"/>
              <a:t>programmers </a:t>
            </a:r>
            <a:r>
              <a:rPr lang="en-US" baseline="0" dirty="0" smtClean="0"/>
              <a:t>have to be more careful because </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10</a:t>
            </a:fld>
            <a:endParaRPr lang="en-US"/>
          </a:p>
        </p:txBody>
      </p:sp>
    </p:spTree>
    <p:extLst>
      <p:ext uri="{BB962C8B-B14F-4D97-AF65-F5344CB8AC3E}">
        <p14:creationId xmlns:p14="http://schemas.microsoft.com/office/powerpoint/2010/main" val="1330301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complete many functional tasks, day-to-day applications need to execute system calls. What a system call does is it invokes the kernel, the kernel reads the input to the system call, it will execute the system call code, and return the output back to the user.</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11</a:t>
            </a:fld>
            <a:endParaRPr lang="en-US"/>
          </a:p>
        </p:txBody>
      </p:sp>
    </p:spTree>
    <p:extLst>
      <p:ext uri="{BB962C8B-B14F-4D97-AF65-F5344CB8AC3E}">
        <p14:creationId xmlns:p14="http://schemas.microsoft.com/office/powerpoint/2010/main" val="205323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hardware or the software tells the processor, hey I need attention, look at me!</a:t>
            </a:r>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13</a:t>
            </a:fld>
            <a:endParaRPr lang="en-US"/>
          </a:p>
        </p:txBody>
      </p:sp>
    </p:spTree>
    <p:extLst>
      <p:ext uri="{BB962C8B-B14F-4D97-AF65-F5344CB8AC3E}">
        <p14:creationId xmlns:p14="http://schemas.microsoft.com/office/powerpoint/2010/main" val="172623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Hardware interrupts are used by devices to communicate that they require attention from the operating system.[2] Internally, hardware interrupts are implemented using electronic alerting signals that are sent to the processor from an external device, which is either a part of the computer itself, such as a disk controller, or an external peripheral. hardware interrupts are asynchronous and can occur in the middle of instruction execution, requiring additional care in programming. The act of initiating a hardware interrupt is referred to as an interrupt request (IRQ).</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software interrupt is caused either by an exceptional condition in the processor itself, or a special instruction in the instruction set which causes an interrupt when it is executed. The former is often called a trap or exception and is used for errors or events occurring during program execution that are exceptional enough that they cannot be handled within the program itself.</a:t>
            </a:r>
          </a:p>
          <a:p>
            <a:endParaRPr lang="en-US" dirty="0"/>
          </a:p>
        </p:txBody>
      </p:sp>
      <p:sp>
        <p:nvSpPr>
          <p:cNvPr id="4" name="Slide Number Placeholder 3"/>
          <p:cNvSpPr>
            <a:spLocks noGrp="1"/>
          </p:cNvSpPr>
          <p:nvPr>
            <p:ph type="sldNum" sz="quarter" idx="10"/>
          </p:nvPr>
        </p:nvSpPr>
        <p:spPr/>
        <p:txBody>
          <a:bodyPr/>
          <a:lstStyle/>
          <a:p>
            <a:fld id="{28368311-2531-AC4E-963E-E3FE7A847D4B}" type="slidenum">
              <a:rPr lang="en-US" smtClean="0"/>
              <a:t>14</a:t>
            </a:fld>
            <a:endParaRPr lang="en-US"/>
          </a:p>
        </p:txBody>
      </p:sp>
    </p:spTree>
    <p:extLst>
      <p:ext uri="{BB962C8B-B14F-4D97-AF65-F5344CB8AC3E}">
        <p14:creationId xmlns:p14="http://schemas.microsoft.com/office/powerpoint/2010/main" val="1005418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3/3/16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3/3/16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3/3/16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3/3/16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3/3/16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3/3/16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ckoverflow.com/questions/15168822/intel-x86-vs-x64-system-ca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xr.free-electrons.com/source/include/linux/syscalls.h"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ncoppola/suterusu"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bekher/rt-techtal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Hey kids:</a:t>
            </a:r>
            <a:br>
              <a:rPr lang="en-US" dirty="0" smtClean="0"/>
            </a:br>
            <a:r>
              <a:rPr lang="en-US" dirty="0" smtClean="0"/>
              <a:t>Do you like injecting code into OS kernels for profit? (Yeah!)</a:t>
            </a:r>
            <a:endParaRPr lang="en-US" dirty="0"/>
          </a:p>
        </p:txBody>
      </p:sp>
      <p:sp>
        <p:nvSpPr>
          <p:cNvPr id="3" name="Subtitle 2"/>
          <p:cNvSpPr>
            <a:spLocks noGrp="1"/>
          </p:cNvSpPr>
          <p:nvPr>
            <p:ph type="subTitle" idx="1"/>
          </p:nvPr>
        </p:nvSpPr>
        <p:spPr/>
        <p:txBody>
          <a:bodyPr/>
          <a:lstStyle/>
          <a:p>
            <a:r>
              <a:rPr lang="en-US" dirty="0" smtClean="0"/>
              <a:t>Greg Bekher</a:t>
            </a:r>
          </a:p>
          <a:p>
            <a:r>
              <a:rPr lang="en-US" dirty="0" smtClean="0"/>
              <a:t>3-4 March 2016</a:t>
            </a:r>
            <a:endParaRPr lang="en-US" dirty="0"/>
          </a:p>
        </p:txBody>
      </p:sp>
    </p:spTree>
    <p:extLst>
      <p:ext uri="{BB962C8B-B14F-4D97-AF65-F5344CB8AC3E}">
        <p14:creationId xmlns:p14="http://schemas.microsoft.com/office/powerpoint/2010/main" val="2676737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vs. </a:t>
            </a:r>
            <a:r>
              <a:rPr lang="en-US" dirty="0" err="1" smtClean="0"/>
              <a:t>Userspace</a:t>
            </a:r>
            <a:r>
              <a:rPr lang="en-US" dirty="0" smtClean="0"/>
              <a:t> Memory</a:t>
            </a:r>
            <a:endParaRPr lang="en-US" dirty="0"/>
          </a:p>
        </p:txBody>
      </p:sp>
      <p:pic>
        <p:nvPicPr>
          <p:cNvPr id="4" name="Content Placeholder 3"/>
          <p:cNvPicPr>
            <a:picLocks noGrp="1" noChangeAspect="1"/>
          </p:cNvPicPr>
          <p:nvPr>
            <p:ph idx="1"/>
          </p:nvPr>
        </p:nvPicPr>
        <p:blipFill>
          <a:blip r:embed="rId3"/>
          <a:srcRect l="12522" r="12522"/>
          <a:stretch>
            <a:fillRect/>
          </a:stretch>
        </p:blipFill>
        <p:spPr>
          <a:xfrm>
            <a:off x="4829958" y="1600200"/>
            <a:ext cx="3856842" cy="4479925"/>
          </a:xfrm>
        </p:spPr>
      </p:pic>
      <p:sp>
        <p:nvSpPr>
          <p:cNvPr id="9" name="Content Placeholder 2"/>
          <p:cNvSpPr txBox="1">
            <a:spLocks/>
          </p:cNvSpPr>
          <p:nvPr/>
        </p:nvSpPr>
        <p:spPr>
          <a:xfrm>
            <a:off x="457200" y="1600200"/>
            <a:ext cx="3956050" cy="452596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Userspace</a:t>
            </a:r>
            <a:r>
              <a:rPr lang="en-US" dirty="0"/>
              <a:t> </a:t>
            </a:r>
            <a:r>
              <a:rPr lang="en-US" dirty="0" smtClean="0"/>
              <a:t>processes can NOT write to kernel space memory</a:t>
            </a:r>
          </a:p>
          <a:p>
            <a:pPr lvl="1"/>
            <a:r>
              <a:rPr lang="en-US" dirty="0" smtClean="0"/>
              <a:t>Semi-exception are kernel modules, which are inserted into the kernel and become a part of kernel memory</a:t>
            </a:r>
          </a:p>
          <a:p>
            <a:r>
              <a:rPr lang="en-US" dirty="0" smtClean="0"/>
              <a:t>The kernel, however, can write to </a:t>
            </a:r>
            <a:r>
              <a:rPr lang="en-US" dirty="0" err="1" smtClean="0"/>
              <a:t>userspace</a:t>
            </a:r>
            <a:endParaRPr lang="en-US" dirty="0"/>
          </a:p>
        </p:txBody>
      </p:sp>
    </p:spTree>
    <p:extLst>
      <p:ext uri="{BB962C8B-B14F-4D97-AF65-F5344CB8AC3E}">
        <p14:creationId xmlns:p14="http://schemas.microsoft.com/office/powerpoint/2010/main" val="5597376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277322" y="2206625"/>
            <a:ext cx="4802677" cy="3245052"/>
          </a:xfrm>
          <a:prstGeom prst="rect">
            <a:avLst/>
          </a:prstGeom>
        </p:spPr>
      </p:pic>
      <p:sp>
        <p:nvSpPr>
          <p:cNvPr id="2" name="Title 1"/>
          <p:cNvSpPr>
            <a:spLocks noGrp="1"/>
          </p:cNvSpPr>
          <p:nvPr>
            <p:ph type="title"/>
          </p:nvPr>
        </p:nvSpPr>
        <p:spPr/>
        <p:txBody>
          <a:bodyPr>
            <a:normAutofit/>
          </a:bodyPr>
          <a:lstStyle/>
          <a:p>
            <a:r>
              <a:rPr lang="en-US" dirty="0" err="1" smtClean="0"/>
              <a:t>Userapp</a:t>
            </a:r>
            <a:r>
              <a:rPr lang="en-US" dirty="0" smtClean="0"/>
              <a:t>-Kernel communication</a:t>
            </a:r>
            <a:endParaRPr lang="en-US" dirty="0"/>
          </a:p>
        </p:txBody>
      </p:sp>
      <p:sp>
        <p:nvSpPr>
          <p:cNvPr id="9" name="Content Placeholder 2"/>
          <p:cNvSpPr txBox="1">
            <a:spLocks/>
          </p:cNvSpPr>
          <p:nvPr/>
        </p:nvSpPr>
        <p:spPr>
          <a:xfrm>
            <a:off x="5079999" y="1600200"/>
            <a:ext cx="3794125" cy="5019675"/>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To talk to the kernel, run-of-the-mill </a:t>
            </a:r>
            <a:r>
              <a:rPr lang="en-US" dirty="0" err="1" smtClean="0"/>
              <a:t>userspace</a:t>
            </a:r>
            <a:r>
              <a:rPr lang="en-US" dirty="0" smtClean="0"/>
              <a:t> applications generally use </a:t>
            </a:r>
            <a:r>
              <a:rPr lang="en-US" dirty="0" err="1" smtClean="0"/>
              <a:t>glibc</a:t>
            </a:r>
            <a:r>
              <a:rPr lang="en-US" dirty="0" smtClean="0"/>
              <a:t> wrappers to execute system calls.</a:t>
            </a:r>
            <a:endParaRPr lang="en-US" dirty="0"/>
          </a:p>
          <a:p>
            <a:r>
              <a:rPr lang="en-US" dirty="0" smtClean="0"/>
              <a:t>System calls operate by invoking the kernel, which will run the system call code, and deliver output to </a:t>
            </a:r>
            <a:r>
              <a:rPr lang="en-US" dirty="0" err="1" smtClean="0"/>
              <a:t>userspace</a:t>
            </a:r>
            <a:r>
              <a:rPr lang="en-US" dirty="0" smtClean="0"/>
              <a:t>.</a:t>
            </a:r>
          </a:p>
        </p:txBody>
      </p:sp>
    </p:spTree>
    <p:extLst>
      <p:ext uri="{BB962C8B-B14F-4D97-AF65-F5344CB8AC3E}">
        <p14:creationId xmlns:p14="http://schemas.microsoft.com/office/powerpoint/2010/main" val="380521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Elements</a:t>
            </a:r>
            <a:endParaRPr lang="en-US" dirty="0"/>
          </a:p>
        </p:txBody>
      </p:sp>
      <p:sp>
        <p:nvSpPr>
          <p:cNvPr id="3" name="Content Placeholder 2"/>
          <p:cNvSpPr>
            <a:spLocks noGrp="1"/>
          </p:cNvSpPr>
          <p:nvPr>
            <p:ph idx="1"/>
          </p:nvPr>
        </p:nvSpPr>
        <p:spPr/>
        <p:txBody>
          <a:bodyPr/>
          <a:lstStyle/>
          <a:p>
            <a:r>
              <a:rPr lang="en-US" dirty="0" smtClean="0"/>
              <a:t>CMSC412 Incoming</a:t>
            </a:r>
            <a:endParaRPr lang="en-US" dirty="0"/>
          </a:p>
        </p:txBody>
      </p:sp>
    </p:spTree>
    <p:extLst>
      <p:ext uri="{BB962C8B-B14F-4D97-AF65-F5344CB8AC3E}">
        <p14:creationId xmlns:p14="http://schemas.microsoft.com/office/powerpoint/2010/main" val="25004211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143000"/>
          </a:xfrm>
        </p:spPr>
        <p:txBody>
          <a:bodyPr>
            <a:normAutofit fontScale="90000"/>
          </a:bodyPr>
          <a:lstStyle/>
          <a:p>
            <a:r>
              <a:rPr lang="en-US" dirty="0" smtClean="0"/>
              <a:t>System interrupt</a:t>
            </a:r>
            <a:endParaRPr lang="en-US" dirty="0"/>
          </a:p>
        </p:txBody>
      </p:sp>
      <p:sp>
        <p:nvSpPr>
          <p:cNvPr id="3" name="Content Placeholder 2"/>
          <p:cNvSpPr>
            <a:spLocks noGrp="1"/>
          </p:cNvSpPr>
          <p:nvPr>
            <p:ph idx="1"/>
          </p:nvPr>
        </p:nvSpPr>
        <p:spPr>
          <a:xfrm>
            <a:off x="457200" y="1600200"/>
            <a:ext cx="3352800" cy="4927599"/>
          </a:xfrm>
        </p:spPr>
        <p:txBody>
          <a:bodyPr>
            <a:normAutofit/>
          </a:bodyPr>
          <a:lstStyle/>
          <a:p>
            <a:r>
              <a:rPr lang="en-US" dirty="0" smtClean="0"/>
              <a:t>Signal to the processor</a:t>
            </a:r>
          </a:p>
          <a:p>
            <a:r>
              <a:rPr lang="en-US" dirty="0" smtClean="0"/>
              <a:t>Handled by an interrupt handler in the kernel</a:t>
            </a:r>
          </a:p>
          <a:p>
            <a:r>
              <a:rPr lang="en-US" dirty="0" smtClean="0"/>
              <a:t>Two types:</a:t>
            </a:r>
            <a:endParaRPr lang="en-US" dirty="0"/>
          </a:p>
          <a:p>
            <a:pPr lvl="1"/>
            <a:r>
              <a:rPr lang="en-US" dirty="0" smtClean="0"/>
              <a:t>Hardware </a:t>
            </a:r>
            <a:r>
              <a:rPr lang="en-US" dirty="0" err="1" smtClean="0"/>
              <a:t>int</a:t>
            </a:r>
            <a:endParaRPr lang="en-US" dirty="0" smtClean="0"/>
          </a:p>
          <a:p>
            <a:pPr lvl="1"/>
            <a:r>
              <a:rPr lang="en-US" dirty="0" smtClean="0"/>
              <a:t>Software </a:t>
            </a:r>
            <a:r>
              <a:rPr lang="en-US" dirty="0" err="1" smtClean="0"/>
              <a:t>int</a:t>
            </a:r>
            <a:endParaRPr lang="en-US" dirty="0"/>
          </a:p>
        </p:txBody>
      </p:sp>
      <p:pic>
        <p:nvPicPr>
          <p:cNvPr id="4" name="Picture 3"/>
          <p:cNvPicPr>
            <a:picLocks noChangeAspect="1"/>
          </p:cNvPicPr>
          <p:nvPr/>
        </p:nvPicPr>
        <p:blipFill>
          <a:blip r:embed="rId3"/>
          <a:stretch>
            <a:fillRect/>
          </a:stretch>
        </p:blipFill>
        <p:spPr>
          <a:xfrm>
            <a:off x="4124821" y="274638"/>
            <a:ext cx="4885828" cy="6253161"/>
          </a:xfrm>
          <a:prstGeom prst="rect">
            <a:avLst/>
          </a:prstGeom>
        </p:spPr>
      </p:pic>
    </p:spTree>
    <p:extLst>
      <p:ext uri="{BB962C8B-B14F-4D97-AF65-F5344CB8AC3E}">
        <p14:creationId xmlns:p14="http://schemas.microsoft.com/office/powerpoint/2010/main" val="37718216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Hardware interrupt vs. Software interrupt</a:t>
            </a:r>
            <a:endParaRPr lang="en-US" dirty="0"/>
          </a:p>
        </p:txBody>
      </p:sp>
      <p:sp>
        <p:nvSpPr>
          <p:cNvPr id="3" name="Content Placeholder 2"/>
          <p:cNvSpPr>
            <a:spLocks noGrp="1"/>
          </p:cNvSpPr>
          <p:nvPr>
            <p:ph idx="1"/>
          </p:nvPr>
        </p:nvSpPr>
        <p:spPr/>
        <p:txBody>
          <a:bodyPr>
            <a:normAutofit/>
          </a:bodyPr>
          <a:lstStyle/>
          <a:p>
            <a:r>
              <a:rPr lang="en-US" dirty="0" smtClean="0"/>
              <a:t>Hardware </a:t>
            </a:r>
            <a:r>
              <a:rPr lang="en-US" dirty="0" err="1" smtClean="0"/>
              <a:t>int</a:t>
            </a:r>
            <a:r>
              <a:rPr lang="en-US" dirty="0" smtClean="0"/>
              <a:t>:</a:t>
            </a:r>
          </a:p>
          <a:p>
            <a:pPr lvl="1"/>
            <a:r>
              <a:rPr lang="en-US" dirty="0" smtClean="0"/>
              <a:t>Keyboard pressed, mouse moved</a:t>
            </a:r>
          </a:p>
          <a:p>
            <a:pPr lvl="1"/>
            <a:r>
              <a:rPr lang="en-US" dirty="0"/>
              <a:t>Disk says its done </a:t>
            </a:r>
            <a:r>
              <a:rPr lang="en-US" dirty="0" smtClean="0"/>
              <a:t>writing</a:t>
            </a:r>
          </a:p>
          <a:p>
            <a:r>
              <a:rPr lang="en-US" dirty="0" smtClean="0"/>
              <a:t>Software </a:t>
            </a:r>
            <a:r>
              <a:rPr lang="en-US" dirty="0" err="1" smtClean="0"/>
              <a:t>int</a:t>
            </a:r>
            <a:r>
              <a:rPr lang="en-US" dirty="0" smtClean="0"/>
              <a:t>:</a:t>
            </a:r>
          </a:p>
          <a:p>
            <a:pPr lvl="1"/>
            <a:r>
              <a:rPr lang="en-US" dirty="0" smtClean="0"/>
              <a:t>Software can interrupt, invoke the kernel when something needs to be done</a:t>
            </a:r>
          </a:p>
          <a:p>
            <a:pPr lvl="1"/>
            <a:r>
              <a:rPr lang="en-US" dirty="0" smtClean="0"/>
              <a:t>Typically for hardware I/O, also used to interface directly with the kernel</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23107674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Interrupt Descriptor Table</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800" dirty="0" smtClean="0"/>
              <a:t>IA32 (x86) implementation of an interrupt vector table</a:t>
            </a:r>
            <a:endParaRPr lang="en-US" sz="2800" dirty="0"/>
          </a:p>
          <a:p>
            <a:r>
              <a:rPr lang="en-US" sz="2800" dirty="0" smtClean="0"/>
              <a:t>Map of kernel functions that handle the interrupt when the CPU is interrupted</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6994172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forms</a:t>
            </a:r>
            <a:endParaRPr lang="en-US" dirty="0"/>
          </a:p>
        </p:txBody>
      </p:sp>
      <p:sp>
        <p:nvSpPr>
          <p:cNvPr id="3" name="Content Placeholder 2"/>
          <p:cNvSpPr>
            <a:spLocks noGrp="1"/>
          </p:cNvSpPr>
          <p:nvPr>
            <p:ph idx="1"/>
          </p:nvPr>
        </p:nvSpPr>
        <p:spPr>
          <a:xfrm>
            <a:off x="457200" y="1600200"/>
            <a:ext cx="3107803" cy="4719577"/>
          </a:xfrm>
        </p:spPr>
        <p:txBody>
          <a:bodyPr>
            <a:noAutofit/>
          </a:bodyPr>
          <a:lstStyle/>
          <a:p>
            <a:r>
              <a:rPr lang="en-US" sz="2400" dirty="0" smtClean="0"/>
              <a:t>x86-64 (and IA32e/IA64) have similar implementations</a:t>
            </a:r>
          </a:p>
          <a:p>
            <a:r>
              <a:rPr lang="en-US" sz="2400" dirty="0" smtClean="0"/>
              <a:t>ARM equivalent: the interrupt vector table</a:t>
            </a:r>
          </a:p>
          <a:p>
            <a:pPr marL="0" indent="0">
              <a:buNone/>
            </a:pPr>
            <a:endParaRPr lang="en-US" sz="2800" dirty="0" smtClean="0"/>
          </a:p>
        </p:txBody>
      </p:sp>
      <p:pic>
        <p:nvPicPr>
          <p:cNvPr id="7" name="Picture 6"/>
          <p:cNvPicPr>
            <a:picLocks noChangeAspect="1"/>
          </p:cNvPicPr>
          <p:nvPr/>
        </p:nvPicPr>
        <p:blipFill>
          <a:blip r:embed="rId3"/>
          <a:stretch>
            <a:fillRect/>
          </a:stretch>
        </p:blipFill>
        <p:spPr>
          <a:xfrm>
            <a:off x="3758351" y="1239807"/>
            <a:ext cx="5072878" cy="5440362"/>
          </a:xfrm>
          <a:prstGeom prst="rect">
            <a:avLst/>
          </a:prstGeom>
        </p:spPr>
      </p:pic>
    </p:spTree>
    <p:extLst>
      <p:ext uri="{BB962C8B-B14F-4D97-AF65-F5344CB8AC3E}">
        <p14:creationId xmlns:p14="http://schemas.microsoft.com/office/powerpoint/2010/main" val="25208512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3987478" cy="4525963"/>
          </a:xfrm>
        </p:spPr>
        <p:txBody>
          <a:bodyPr>
            <a:normAutofit/>
          </a:bodyPr>
          <a:lstStyle/>
          <a:p>
            <a:r>
              <a:rPr lang="en-US" dirty="0" smtClean="0"/>
              <a:t>Used to do things that </a:t>
            </a:r>
            <a:r>
              <a:rPr lang="en-US" dirty="0" err="1" smtClean="0"/>
              <a:t>userspace</a:t>
            </a:r>
            <a:r>
              <a:rPr lang="en-US" dirty="0" smtClean="0"/>
              <a:t> programs can’t do</a:t>
            </a:r>
          </a:p>
          <a:p>
            <a:r>
              <a:rPr lang="en-US" dirty="0" smtClean="0"/>
              <a:t>A type of software interrupt: </a:t>
            </a:r>
            <a:r>
              <a:rPr lang="en-US" dirty="0" err="1" smtClean="0"/>
              <a:t>int</a:t>
            </a:r>
            <a:r>
              <a:rPr lang="en-US" dirty="0" smtClean="0"/>
              <a:t> 0x80</a:t>
            </a:r>
          </a:p>
          <a:p>
            <a:r>
              <a:rPr lang="en-US" dirty="0" smtClean="0"/>
              <a:t>x86_64 introduces the </a:t>
            </a:r>
            <a:r>
              <a:rPr lang="en-US" dirty="0" err="1" smtClean="0"/>
              <a:t>syscall</a:t>
            </a:r>
            <a:r>
              <a:rPr lang="en-US" dirty="0" smtClean="0"/>
              <a:t> instruction</a:t>
            </a:r>
          </a:p>
        </p:txBody>
      </p:sp>
      <p:pic>
        <p:nvPicPr>
          <p:cNvPr id="4" name="Picture 3"/>
          <p:cNvPicPr>
            <a:picLocks noChangeAspect="1"/>
          </p:cNvPicPr>
          <p:nvPr/>
        </p:nvPicPr>
        <p:blipFill>
          <a:blip r:embed="rId3"/>
          <a:stretch>
            <a:fillRect/>
          </a:stretch>
        </p:blipFill>
        <p:spPr>
          <a:xfrm>
            <a:off x="4988688" y="1683969"/>
            <a:ext cx="3906135" cy="4358424"/>
          </a:xfrm>
          <a:prstGeom prst="rect">
            <a:avLst/>
          </a:prstGeom>
        </p:spPr>
      </p:pic>
    </p:spTree>
    <p:extLst>
      <p:ext uri="{BB962C8B-B14F-4D97-AF65-F5344CB8AC3E}">
        <p14:creationId xmlns:p14="http://schemas.microsoft.com/office/powerpoint/2010/main" val="30127303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p:txBody>
          <a:bodyPr>
            <a:normAutofit/>
          </a:bodyPr>
          <a:lstStyle/>
          <a:p>
            <a:r>
              <a:rPr lang="en-US" dirty="0"/>
              <a:t>Five categories:</a:t>
            </a:r>
          </a:p>
          <a:p>
            <a:pPr lvl="1"/>
            <a:r>
              <a:rPr lang="en-US" dirty="0"/>
              <a:t>Process control (load, exec, kill/spawn)</a:t>
            </a:r>
          </a:p>
          <a:p>
            <a:pPr lvl="1"/>
            <a:r>
              <a:rPr lang="en-US" dirty="0"/>
              <a:t>File management (write, open, close, create)</a:t>
            </a:r>
          </a:p>
          <a:p>
            <a:pPr lvl="1"/>
            <a:r>
              <a:rPr lang="en-US" dirty="0"/>
              <a:t>Device management (write, read, release)</a:t>
            </a:r>
          </a:p>
          <a:p>
            <a:pPr lvl="1"/>
            <a:r>
              <a:rPr lang="en-US" dirty="0"/>
              <a:t>Info. Maintenance (get/set: time, process </a:t>
            </a:r>
            <a:r>
              <a:rPr lang="en-US" dirty="0" err="1"/>
              <a:t>attrs</a:t>
            </a:r>
            <a:r>
              <a:rPr lang="en-US" dirty="0"/>
              <a:t>, </a:t>
            </a:r>
            <a:r>
              <a:rPr lang="en-US" dirty="0" err="1"/>
              <a:t>etc</a:t>
            </a:r>
            <a:r>
              <a:rPr lang="en-US" dirty="0"/>
              <a:t>)</a:t>
            </a:r>
          </a:p>
          <a:p>
            <a:pPr lvl="1"/>
            <a:r>
              <a:rPr lang="en-US" dirty="0"/>
              <a:t>Communication (send, </a:t>
            </a:r>
            <a:r>
              <a:rPr lang="en-US" dirty="0" err="1"/>
              <a:t>recieve</a:t>
            </a:r>
            <a:r>
              <a:rPr lang="en-US" dirty="0"/>
              <a:t> messages, socket) </a:t>
            </a:r>
          </a:p>
        </p:txBody>
      </p:sp>
    </p:spTree>
    <p:extLst>
      <p:ext uri="{BB962C8B-B14F-4D97-AF65-F5344CB8AC3E}">
        <p14:creationId xmlns:p14="http://schemas.microsoft.com/office/powerpoint/2010/main" val="20326523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calls</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smtClean="0"/>
              <a:t>Write vs </a:t>
            </a:r>
            <a:r>
              <a:rPr lang="en-US" dirty="0" err="1" smtClean="0"/>
              <a:t>Sys_write</a:t>
            </a:r>
            <a:r>
              <a:rPr lang="en-US" dirty="0" smtClean="0"/>
              <a:t> (implementation)</a:t>
            </a:r>
          </a:p>
          <a:p>
            <a:pPr lvl="1"/>
            <a:r>
              <a:rPr lang="en-US" dirty="0" smtClean="0"/>
              <a:t>write(…) is the system call as seen by the user</a:t>
            </a:r>
          </a:p>
          <a:p>
            <a:pPr lvl="1"/>
            <a:r>
              <a:rPr lang="en-US" dirty="0" err="1" smtClean="0"/>
              <a:t>sys_write</a:t>
            </a:r>
            <a:r>
              <a:rPr lang="en-US" dirty="0" smtClean="0"/>
              <a:t>(…) is the system call as implemented by the kernel</a:t>
            </a:r>
          </a:p>
          <a:p>
            <a:r>
              <a:rPr lang="en-US" dirty="0" err="1"/>
              <a:t>Glibc</a:t>
            </a:r>
            <a:r>
              <a:rPr lang="en-US" dirty="0"/>
              <a:t> function fork, exec are wrappers for system calls in the </a:t>
            </a:r>
            <a:r>
              <a:rPr lang="en-US" dirty="0" smtClean="0"/>
              <a:t>kernel</a:t>
            </a:r>
          </a:p>
          <a:p>
            <a:r>
              <a:rPr lang="en-US" dirty="0" smtClean="0"/>
              <a:t>If you browse the kernel source, look in include/</a:t>
            </a:r>
            <a:r>
              <a:rPr lang="en-US" dirty="0" err="1" smtClean="0"/>
              <a:t>linux</a:t>
            </a:r>
            <a:r>
              <a:rPr lang="en-US" dirty="0" smtClean="0"/>
              <a:t>/</a:t>
            </a:r>
            <a:r>
              <a:rPr lang="en-US" dirty="0" err="1" smtClean="0"/>
              <a:t>syscalls.h</a:t>
            </a:r>
            <a:r>
              <a:rPr lang="en-US" dirty="0" smtClean="0"/>
              <a:t>, they are defined there.</a:t>
            </a:r>
          </a:p>
          <a:p>
            <a:r>
              <a:rPr lang="en-US" dirty="0" smtClean="0"/>
              <a:t>They are actually implemented throughout the kernel, however (we will see in two </a:t>
            </a:r>
            <a:r>
              <a:rPr lang="en-US" dirty="0" err="1" smtClean="0"/>
              <a:t>sliedes</a:t>
            </a:r>
            <a:r>
              <a:rPr lang="en-US" dirty="0" smtClean="0"/>
              <a:t>)</a:t>
            </a:r>
            <a:endParaRPr lang="en-US" dirty="0"/>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Day 1:</a:t>
            </a:r>
          </a:p>
          <a:p>
            <a:r>
              <a:rPr lang="en-US" dirty="0" smtClean="0"/>
              <a:t>What’s a kernel? (hint: no popcorn)</a:t>
            </a:r>
          </a:p>
          <a:p>
            <a:r>
              <a:rPr lang="en-US" dirty="0" smtClean="0"/>
              <a:t>Important OS elements (CMSC412 101)</a:t>
            </a:r>
          </a:p>
          <a:p>
            <a:r>
              <a:rPr lang="en-US" dirty="0" smtClean="0"/>
              <a:t>How does a kernel rootkit tick?</a:t>
            </a:r>
          </a:p>
          <a:p>
            <a:r>
              <a:rPr lang="en-US" dirty="0" smtClean="0"/>
              <a:t>How to code Linux kernel modules</a:t>
            </a:r>
          </a:p>
          <a:p>
            <a:pPr marL="0" indent="0">
              <a:buNone/>
            </a:pPr>
            <a:r>
              <a:rPr lang="en-US" dirty="0" smtClean="0"/>
              <a:t>Day 2:</a:t>
            </a:r>
          </a:p>
          <a:p>
            <a:r>
              <a:rPr lang="en-US" dirty="0" smtClean="0"/>
              <a:t>Writing your first rootkit</a:t>
            </a:r>
          </a:p>
          <a:p>
            <a:r>
              <a:rPr lang="en-US" dirty="0" smtClean="0"/>
              <a:t>Install rootkit on a VM, watch as it burns</a:t>
            </a:r>
          </a:p>
          <a:p>
            <a:r>
              <a:rPr lang="en-US" dirty="0" smtClean="0"/>
              <a:t>Review code of a modern Linux rootkit</a:t>
            </a:r>
          </a:p>
          <a:p>
            <a:r>
              <a:rPr lang="en-US" dirty="0" smtClean="0"/>
              <a:t>Detection methods</a:t>
            </a:r>
          </a:p>
          <a:p>
            <a:r>
              <a:rPr lang="en-US" dirty="0" smtClean="0"/>
              <a:t>Wrap-up</a:t>
            </a:r>
          </a:p>
          <a:p>
            <a:endParaRPr lang="en-US" dirty="0"/>
          </a:p>
        </p:txBody>
      </p:sp>
    </p:spTree>
    <p:extLst>
      <p:ext uri="{BB962C8B-B14F-4D97-AF65-F5344CB8AC3E}">
        <p14:creationId xmlns:p14="http://schemas.microsoft.com/office/powerpoint/2010/main" val="6933191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a:t>
            </a:r>
            <a:r>
              <a:rPr lang="en-US" dirty="0" smtClean="0"/>
              <a:t> 0x80 usage (x86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4, %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write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ebx</a:t>
            </a:r>
            <a:r>
              <a:rPr lang="en-US" sz="2000" dirty="0">
                <a:latin typeface="Courier"/>
                <a:cs typeface="Courier"/>
              </a:rPr>
              <a:t>   </a:t>
            </a:r>
            <a:r>
              <a:rPr lang="en-US" sz="2000" i="1" dirty="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b="1" dirty="0" err="1">
                <a:latin typeface="Courier"/>
                <a:cs typeface="Courier"/>
              </a:rPr>
              <a:t>ecx</a:t>
            </a:r>
            <a:r>
              <a:rPr lang="en-US" sz="2000" dirty="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12, %</a:t>
            </a:r>
            <a:r>
              <a:rPr lang="en-US" sz="2000" b="1" dirty="0" err="1">
                <a:latin typeface="Courier"/>
                <a:cs typeface="Courier"/>
              </a:rPr>
              <a:t>edx</a:t>
            </a:r>
            <a:r>
              <a:rPr lang="en-US" sz="2000" dirty="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1, %</a:t>
            </a:r>
            <a:r>
              <a:rPr lang="en-US" sz="2000" b="1" dirty="0" err="1">
                <a:latin typeface="Courier"/>
                <a:cs typeface="Courier"/>
              </a:rPr>
              <a:t>eax</a:t>
            </a:r>
            <a:r>
              <a:rPr lang="en-US" sz="2000" dirty="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a:latin typeface="Courier"/>
                <a:cs typeface="Courier"/>
              </a:rPr>
              <a:t>movl</a:t>
            </a:r>
            <a:r>
              <a:rPr lang="en-US" sz="2000" dirty="0">
                <a:latin typeface="Courier"/>
                <a:cs typeface="Courier"/>
              </a:rPr>
              <a:t> </a:t>
            </a:r>
            <a:r>
              <a:rPr lang="en-US" sz="2000" b="1" dirty="0">
                <a:latin typeface="Courier"/>
                <a:cs typeface="Courier"/>
              </a:rPr>
              <a:t>$</a:t>
            </a:r>
            <a:r>
              <a:rPr lang="en-US" sz="2000" dirty="0">
                <a:latin typeface="Courier"/>
                <a:cs typeface="Courier"/>
              </a:rPr>
              <a:t>0, %</a:t>
            </a:r>
            <a:r>
              <a:rPr lang="en-US" sz="2000" b="1" dirty="0" err="1">
                <a:latin typeface="Courier"/>
                <a:cs typeface="Courier"/>
              </a:rPr>
              <a:t>ebx</a:t>
            </a:r>
            <a:r>
              <a:rPr lang="en-US" sz="2000" dirty="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cxnSp>
        <p:nvCxnSpPr>
          <p:cNvPr id="6" name="Straight Arrow Connector 5"/>
          <p:cNvCxnSpPr/>
          <p:nvPr/>
        </p:nvCxnSpPr>
        <p:spPr>
          <a:xfrm>
            <a:off x="1905000" y="1417638"/>
            <a:ext cx="190500" cy="9318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457200" y="3246437"/>
            <a:ext cx="717550" cy="777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flipH="1">
            <a:off x="2095500" y="4318000"/>
            <a:ext cx="587375" cy="26987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V="1">
            <a:off x="793750" y="5554663"/>
            <a:ext cx="381000" cy="763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555616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x86 </a:t>
            </a:r>
            <a:r>
              <a:rPr lang="en-US" dirty="0" err="1" smtClean="0"/>
              <a:t>vs</a:t>
            </a:r>
            <a:r>
              <a:rPr lang="en-US" dirty="0" smtClean="0"/>
              <a:t> x86_64</a:t>
            </a:r>
            <a:endParaRPr lang="en-US" dirty="0"/>
          </a:p>
        </p:txBody>
      </p:sp>
      <p:sp>
        <p:nvSpPr>
          <p:cNvPr id="3" name="Content Placeholder 2"/>
          <p:cNvSpPr>
            <a:spLocks noGrp="1"/>
          </p:cNvSpPr>
          <p:nvPr>
            <p:ph idx="1"/>
          </p:nvPr>
        </p:nvSpPr>
        <p:spPr>
          <a:xfrm>
            <a:off x="457200" y="1600200"/>
            <a:ext cx="8229600" cy="4916347"/>
          </a:xfrm>
        </p:spPr>
        <p:txBody>
          <a:bodyPr>
            <a:normAutofit fontScale="92500" lnSpcReduction="20000"/>
          </a:bodyPr>
          <a:lstStyle/>
          <a:p>
            <a:r>
              <a:rPr lang="en-US" dirty="0"/>
              <a:t>x86-64 </a:t>
            </a:r>
            <a:r>
              <a:rPr lang="en-US" dirty="0" smtClean="0"/>
              <a:t>(aka x64 or AMD64) </a:t>
            </a:r>
            <a:r>
              <a:rPr lang="en-US" dirty="0"/>
              <a:t>is the 64-bit version of the x86 instruction </a:t>
            </a:r>
            <a:r>
              <a:rPr lang="en-US" dirty="0" smtClean="0"/>
              <a:t>set</a:t>
            </a:r>
          </a:p>
          <a:p>
            <a:pPr lvl="1"/>
            <a:r>
              <a:rPr lang="en-US" dirty="0" smtClean="0"/>
              <a:t>Can run i386 code w/o emulation</a:t>
            </a:r>
          </a:p>
          <a:p>
            <a:pPr lvl="1"/>
            <a:r>
              <a:rPr lang="en-US" dirty="0" smtClean="0"/>
              <a:t>Adds x64 instructions (</a:t>
            </a:r>
            <a:r>
              <a:rPr lang="en-US" dirty="0" err="1" smtClean="0"/>
              <a:t>movq</a:t>
            </a:r>
            <a:r>
              <a:rPr lang="en-US" dirty="0"/>
              <a:t> </a:t>
            </a:r>
            <a:r>
              <a:rPr lang="en-US" dirty="0" smtClean="0"/>
              <a:t>-&gt; quad word)</a:t>
            </a:r>
          </a:p>
          <a:p>
            <a:pPr lvl="1"/>
            <a:r>
              <a:rPr lang="en-US" dirty="0" smtClean="0"/>
              <a:t>Use </a:t>
            </a:r>
            <a:r>
              <a:rPr lang="en-US" dirty="0" err="1" smtClean="0"/>
              <a:t>rxx</a:t>
            </a:r>
            <a:r>
              <a:rPr lang="en-US" dirty="0" smtClean="0"/>
              <a:t> registers for 64 bit ops (</a:t>
            </a:r>
            <a:r>
              <a:rPr lang="en-US" dirty="0" err="1" smtClean="0"/>
              <a:t>rax</a:t>
            </a:r>
            <a:r>
              <a:rPr lang="en-US" dirty="0" smtClean="0"/>
              <a:t> </a:t>
            </a:r>
            <a:r>
              <a:rPr lang="en-US" dirty="0" err="1" smtClean="0"/>
              <a:t>vs</a:t>
            </a:r>
            <a:r>
              <a:rPr lang="en-US" dirty="0" smtClean="0"/>
              <a:t> </a:t>
            </a:r>
            <a:r>
              <a:rPr lang="en-US" dirty="0" err="1" smtClean="0"/>
              <a:t>eax</a:t>
            </a:r>
            <a:r>
              <a:rPr lang="en-US" dirty="0" smtClean="0"/>
              <a:t>)</a:t>
            </a:r>
          </a:p>
          <a:p>
            <a:r>
              <a:rPr lang="en-US" dirty="0" smtClean="0"/>
              <a:t>Most Linux </a:t>
            </a:r>
            <a:r>
              <a:rPr lang="en-US" dirty="0" err="1" smtClean="0"/>
              <a:t>distro’s</a:t>
            </a:r>
            <a:r>
              <a:rPr lang="en-US" dirty="0" smtClean="0"/>
              <a:t> that run on PC’s use the x86-64 instruction set</a:t>
            </a:r>
          </a:p>
          <a:p>
            <a:r>
              <a:rPr lang="en-US" dirty="0" smtClean="0"/>
              <a:t>Different system call numbers, arch specific for x64: arch</a:t>
            </a:r>
            <a:r>
              <a:rPr lang="en-US" dirty="0"/>
              <a:t>/x86/include/</a:t>
            </a:r>
            <a:r>
              <a:rPr lang="en-US" dirty="0" err="1"/>
              <a:t>asm</a:t>
            </a:r>
            <a:r>
              <a:rPr lang="en-US" dirty="0"/>
              <a:t>/unistd_64.</a:t>
            </a:r>
            <a:r>
              <a:rPr lang="en-US" dirty="0" smtClean="0"/>
              <a:t>h</a:t>
            </a:r>
          </a:p>
          <a:p>
            <a:r>
              <a:rPr lang="en-US" dirty="0" smtClean="0"/>
              <a:t>Detailed info on x86 and x64 </a:t>
            </a:r>
            <a:r>
              <a:rPr lang="en-US" dirty="0" err="1" smtClean="0"/>
              <a:t>syscalls</a:t>
            </a:r>
            <a:r>
              <a:rPr lang="en-US" dirty="0" smtClean="0"/>
              <a:t>:</a:t>
            </a:r>
          </a:p>
          <a:p>
            <a:pPr lvl="1"/>
            <a:r>
              <a:rPr lang="en-US" dirty="0">
                <a:hlinkClick r:id="rId2"/>
              </a:rPr>
              <a:t>http://stackoverflow.com/questions/15168822/intel-x86-vs-x64-system-</a:t>
            </a:r>
            <a:r>
              <a:rPr lang="en-US" dirty="0" smtClean="0">
                <a:hlinkClick r:id="rId2"/>
              </a:rPr>
              <a:t>call</a:t>
            </a:r>
            <a:endParaRPr lang="en-US" dirty="0" smtClean="0"/>
          </a:p>
          <a:p>
            <a:endParaRPr lang="en-US" dirty="0"/>
          </a:p>
        </p:txBody>
      </p:sp>
    </p:spTree>
    <p:extLst>
      <p:ext uri="{BB962C8B-B14F-4D97-AF65-F5344CB8AC3E}">
        <p14:creationId xmlns:p14="http://schemas.microsoft.com/office/powerpoint/2010/main" val="26399586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usage (x86_64 </a:t>
            </a:r>
            <a:r>
              <a:rPr lang="en-US" dirty="0" err="1" smtClean="0"/>
              <a:t>asm</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smtClean="0">
              <a:latin typeface="Courier"/>
              <a:cs typeface="Courier"/>
            </a:endParaRPr>
          </a:p>
          <a:p>
            <a:pPr marL="0" indent="0">
              <a:buNone/>
            </a:pPr>
            <a:r>
              <a:rPr lang="en-US" sz="2000" dirty="0" smtClean="0">
                <a:latin typeface="Courier"/>
                <a:cs typeface="Courier"/>
              </a:rPr>
              <a:t>_start</a:t>
            </a:r>
            <a:r>
              <a:rPr lang="en-US" sz="2000" dirty="0">
                <a:latin typeface="Courier"/>
                <a:cs typeface="Courier"/>
              </a:rPr>
              <a:t>:</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a:latin typeface="Courier"/>
                <a:cs typeface="Courier"/>
              </a:rPr>
              <a:t>1</a:t>
            </a:r>
            <a:r>
              <a:rPr lang="en-US" sz="2000" dirty="0" smtClean="0">
                <a:latin typeface="Courier"/>
                <a:cs typeface="Courier"/>
              </a:rPr>
              <a:t>, %</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a:t>
            </a:r>
            <a:r>
              <a:rPr lang="en-US" sz="2000" i="1" dirty="0" smtClean="0">
                <a:latin typeface="Courier"/>
                <a:cs typeface="Courier"/>
              </a:rPr>
              <a:t>different </a:t>
            </a:r>
            <a:r>
              <a:rPr lang="en-US" sz="2000" i="1" dirty="0" err="1" smtClean="0">
                <a:latin typeface="Courier"/>
                <a:cs typeface="Courier"/>
              </a:rPr>
              <a:t>syscall</a:t>
            </a:r>
            <a:r>
              <a:rPr lang="en-US" sz="2000" i="1" dirty="0" smtClean="0">
                <a:latin typeface="Courier"/>
                <a:cs typeface="Courier"/>
              </a:rPr>
              <a:t> </a:t>
            </a:r>
            <a:r>
              <a:rPr lang="en-US" sz="2000" i="1" dirty="0" err="1" smtClean="0">
                <a:latin typeface="Courier"/>
                <a:cs typeface="Courier"/>
              </a:rPr>
              <a:t>num</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smtClean="0">
                <a:latin typeface="Courier"/>
                <a:cs typeface="Courier"/>
              </a:rPr>
              <a:t>$</a:t>
            </a:r>
            <a:r>
              <a:rPr lang="en-US" sz="2000" dirty="0" smtClean="0">
                <a:latin typeface="Courier"/>
                <a:cs typeface="Courier"/>
              </a:rPr>
              <a:t>1, %</a:t>
            </a:r>
            <a:r>
              <a:rPr lang="en-US" sz="2000" b="1" dirty="0" err="1" smtClean="0">
                <a:latin typeface="Courier"/>
                <a:cs typeface="Courier"/>
              </a:rPr>
              <a:t>rdi</a:t>
            </a:r>
            <a:r>
              <a:rPr lang="en-US" sz="2000" dirty="0" smtClean="0">
                <a:latin typeface="Courier"/>
                <a:cs typeface="Courier"/>
              </a:rPr>
              <a:t>   </a:t>
            </a:r>
            <a:r>
              <a:rPr lang="en-US" sz="2000" i="1" dirty="0" smtClean="0">
                <a:latin typeface="Courier"/>
                <a:cs typeface="Courier"/>
              </a:rPr>
              <a:t>; write to </a:t>
            </a:r>
            <a:r>
              <a:rPr lang="en-US" sz="2000" i="1" dirty="0" err="1" smtClean="0">
                <a:latin typeface="Courier"/>
                <a:cs typeface="Courier"/>
              </a:rPr>
              <a:t>stdout</a:t>
            </a:r>
            <a:r>
              <a:rPr lang="en-US" sz="2000" i="1" dirty="0" smtClean="0">
                <a:latin typeface="Courier"/>
                <a:cs typeface="Courier"/>
              </a:rPr>
              <a:t> (</a:t>
            </a:r>
            <a:r>
              <a:rPr lang="en-US" sz="2000" i="1" dirty="0" err="1" smtClean="0">
                <a:latin typeface="Courier"/>
                <a:cs typeface="Courier"/>
              </a:rPr>
              <a:t>fd</a:t>
            </a:r>
            <a:r>
              <a:rPr lang="en-US" sz="2000" i="1" dirty="0" smtClean="0">
                <a:latin typeface="Courier"/>
                <a:cs typeface="Courier"/>
              </a:rPr>
              <a:t>=1)</a:t>
            </a:r>
            <a:endParaRPr lang="en-US" sz="2000" dirty="0" smtClean="0">
              <a:latin typeface="Courier"/>
              <a:cs typeface="Courier"/>
            </a:endParaRPr>
          </a:p>
          <a:p>
            <a:pPr marL="0" indent="0">
              <a:buNone/>
            </a:pPr>
            <a:r>
              <a:rPr lang="en-US" sz="2000" dirty="0" smtClean="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err="1">
                <a:latin typeface="Courier"/>
                <a:cs typeface="Courier"/>
              </a:rPr>
              <a:t>msg</a:t>
            </a:r>
            <a:r>
              <a:rPr lang="en-US" sz="2000" dirty="0">
                <a:latin typeface="Courier"/>
                <a:cs typeface="Courier"/>
              </a:rPr>
              <a:t>, </a:t>
            </a:r>
            <a:r>
              <a:rPr lang="en-US" sz="2000" dirty="0" smtClean="0">
                <a:latin typeface="Courier"/>
                <a:cs typeface="Courier"/>
              </a:rPr>
              <a:t>%</a:t>
            </a:r>
            <a:r>
              <a:rPr lang="en-US" sz="2000" b="1" dirty="0" err="1" smtClean="0">
                <a:latin typeface="Courier"/>
                <a:cs typeface="Courier"/>
              </a:rPr>
              <a:t>rsi</a:t>
            </a:r>
            <a:r>
              <a:rPr lang="en-US" sz="2000" dirty="0" smtClean="0">
                <a:latin typeface="Courier"/>
                <a:cs typeface="Courier"/>
              </a:rPr>
              <a:t> </a:t>
            </a:r>
            <a:r>
              <a:rPr lang="en-US" sz="2000" i="1" dirty="0">
                <a:latin typeface="Courier"/>
                <a:cs typeface="Courier"/>
              </a:rPr>
              <a:t>; use string "Hello World"</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12, </a:t>
            </a:r>
            <a:r>
              <a:rPr lang="en-US" sz="2000" dirty="0" smtClean="0">
                <a:latin typeface="Courier"/>
                <a:cs typeface="Courier"/>
              </a:rPr>
              <a:t>%</a:t>
            </a:r>
            <a:r>
              <a:rPr lang="en-US" sz="2000" b="1" dirty="0" err="1" smtClean="0">
                <a:latin typeface="Courier"/>
                <a:cs typeface="Courier"/>
              </a:rPr>
              <a:t>rdx</a:t>
            </a:r>
            <a:r>
              <a:rPr lang="en-US" sz="2000" dirty="0" smtClean="0">
                <a:latin typeface="Courier"/>
                <a:cs typeface="Courier"/>
              </a:rPr>
              <a:t>  </a:t>
            </a:r>
            <a:r>
              <a:rPr lang="en-US" sz="2000" i="1" dirty="0">
                <a:latin typeface="Courier"/>
                <a:cs typeface="Courier"/>
              </a:rPr>
              <a:t>; write 12 characters</a:t>
            </a:r>
            <a:endParaRPr lang="en-US" sz="2000" dirty="0">
              <a:latin typeface="Courier"/>
              <a:cs typeface="Courier"/>
            </a:endParaRPr>
          </a:p>
          <a:p>
            <a:pPr marL="0" indent="0">
              <a:buNone/>
            </a:pPr>
            <a:r>
              <a:rPr lang="en-US" sz="2000" dirty="0">
                <a:latin typeface="Courier"/>
                <a:cs typeface="Courier"/>
              </a:rPr>
              <a:t>    </a:t>
            </a:r>
            <a:r>
              <a:rPr lang="en-US" sz="2000" b="1" dirty="0" err="1" smtClean="0">
                <a:latin typeface="Courier"/>
                <a:cs typeface="Courier"/>
              </a:rPr>
              <a:t>syscall</a:t>
            </a:r>
            <a:r>
              <a:rPr lang="en-US" sz="2000" b="1" dirty="0" smtClean="0">
                <a:latin typeface="Courier"/>
                <a:cs typeface="Courier"/>
              </a:rPr>
              <a:t>			  </a:t>
            </a:r>
            <a:r>
              <a:rPr lang="en-US" sz="2000" i="1" dirty="0" smtClean="0">
                <a:latin typeface="Courier"/>
                <a:cs typeface="Courier"/>
              </a:rPr>
              <a:t>; </a:t>
            </a:r>
            <a:r>
              <a:rPr lang="en-US" sz="2000" i="1" dirty="0">
                <a:latin typeface="Courier"/>
                <a:cs typeface="Courier"/>
              </a:rPr>
              <a:t>make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1, </a:t>
            </a:r>
            <a:r>
              <a:rPr lang="en-US" sz="2000" dirty="0" smtClean="0">
                <a:latin typeface="Courier"/>
                <a:cs typeface="Courier"/>
              </a:rPr>
              <a:t>%</a:t>
            </a:r>
            <a:r>
              <a:rPr lang="en-US" sz="2000" b="1" dirty="0" err="1" smtClean="0">
                <a:latin typeface="Courier"/>
                <a:cs typeface="Courier"/>
              </a:rPr>
              <a:t>rax</a:t>
            </a:r>
            <a:r>
              <a:rPr lang="en-US" sz="2000" dirty="0" smtClean="0">
                <a:latin typeface="Courier"/>
                <a:cs typeface="Courier"/>
              </a:rPr>
              <a:t>   </a:t>
            </a:r>
            <a:r>
              <a:rPr lang="en-US" sz="2000" i="1" dirty="0">
                <a:latin typeface="Courier"/>
                <a:cs typeface="Courier"/>
              </a:rPr>
              <a:t>; use the _exit </a:t>
            </a:r>
            <a:r>
              <a:rPr lang="en-US" sz="2000" i="1" dirty="0" err="1">
                <a:latin typeface="Courier"/>
                <a:cs typeface="Courier"/>
              </a:rPr>
              <a:t>syscall</a:t>
            </a:r>
            <a:endParaRPr lang="en-US" sz="2000" dirty="0">
              <a:latin typeface="Courier"/>
              <a:cs typeface="Courier"/>
            </a:endParaRPr>
          </a:p>
          <a:p>
            <a:pPr marL="0" indent="0">
              <a:buNone/>
            </a:pPr>
            <a:r>
              <a:rPr lang="en-US" sz="2000" dirty="0">
                <a:latin typeface="Courier"/>
                <a:cs typeface="Courier"/>
              </a:rPr>
              <a:t>    </a:t>
            </a:r>
            <a:r>
              <a:rPr lang="en-US" sz="2000" dirty="0" err="1" smtClean="0">
                <a:latin typeface="Courier"/>
                <a:cs typeface="Courier"/>
              </a:rPr>
              <a:t>movq</a:t>
            </a:r>
            <a:r>
              <a:rPr lang="en-US" sz="2000" dirty="0" smtClean="0">
                <a:latin typeface="Courier"/>
                <a:cs typeface="Courier"/>
              </a:rPr>
              <a:t> </a:t>
            </a:r>
            <a:r>
              <a:rPr lang="en-US" sz="2000" b="1" dirty="0">
                <a:latin typeface="Courier"/>
                <a:cs typeface="Courier"/>
              </a:rPr>
              <a:t>$</a:t>
            </a:r>
            <a:r>
              <a:rPr lang="en-US" sz="2000" dirty="0">
                <a:latin typeface="Courier"/>
                <a:cs typeface="Courier"/>
              </a:rPr>
              <a:t>0, </a:t>
            </a:r>
            <a:r>
              <a:rPr lang="en-US" sz="2000" dirty="0" smtClean="0">
                <a:latin typeface="Courier"/>
                <a:cs typeface="Courier"/>
              </a:rPr>
              <a:t>%</a:t>
            </a:r>
            <a:r>
              <a:rPr lang="en-US" sz="2000" b="1" dirty="0" err="1" smtClean="0">
                <a:latin typeface="Courier"/>
                <a:cs typeface="Courier"/>
              </a:rPr>
              <a:t>rdi</a:t>
            </a:r>
            <a:r>
              <a:rPr lang="en-US" sz="2000" dirty="0" smtClean="0">
                <a:latin typeface="Courier"/>
                <a:cs typeface="Courier"/>
              </a:rPr>
              <a:t>   </a:t>
            </a:r>
            <a:r>
              <a:rPr lang="en-US" sz="2000" i="1" dirty="0">
                <a:latin typeface="Courier"/>
                <a:cs typeface="Courier"/>
              </a:rPr>
              <a:t>; error code </a:t>
            </a:r>
            <a:r>
              <a:rPr lang="en-US" sz="2000" i="1" dirty="0" smtClean="0">
                <a:latin typeface="Courier"/>
                <a:cs typeface="Courier"/>
              </a:rPr>
              <a:t>0 (exit success)</a:t>
            </a:r>
            <a:endParaRPr lang="en-US" sz="2000" dirty="0">
              <a:latin typeface="Courier"/>
              <a:cs typeface="Courier"/>
            </a:endParaRPr>
          </a:p>
          <a:p>
            <a:pPr marL="0" indent="0">
              <a:buNone/>
            </a:pPr>
            <a:r>
              <a:rPr lang="en-US" sz="2000" dirty="0">
                <a:latin typeface="Courier"/>
                <a:cs typeface="Courier"/>
              </a:rPr>
              <a:t>    </a:t>
            </a:r>
            <a:r>
              <a:rPr lang="en-US" sz="2000" b="1" dirty="0" err="1">
                <a:latin typeface="Courier"/>
                <a:cs typeface="Courier"/>
              </a:rPr>
              <a:t>int</a:t>
            </a:r>
            <a:r>
              <a:rPr lang="en-US" sz="2000" dirty="0">
                <a:latin typeface="Courier"/>
                <a:cs typeface="Courier"/>
              </a:rPr>
              <a:t> </a:t>
            </a:r>
            <a:r>
              <a:rPr lang="en-US" sz="2000" b="1" dirty="0">
                <a:latin typeface="Courier"/>
                <a:cs typeface="Courier"/>
              </a:rPr>
              <a:t>$</a:t>
            </a:r>
            <a:r>
              <a:rPr lang="en-US" sz="2000" dirty="0">
                <a:latin typeface="Courier"/>
                <a:cs typeface="Courier"/>
              </a:rPr>
              <a:t>0x80       </a:t>
            </a:r>
            <a:r>
              <a:rPr lang="en-US" sz="2000" i="1" dirty="0">
                <a:latin typeface="Courier"/>
                <a:cs typeface="Courier"/>
              </a:rPr>
              <a:t>; make </a:t>
            </a:r>
            <a:r>
              <a:rPr lang="en-US" sz="2000" i="1" dirty="0" err="1">
                <a:latin typeface="Courier"/>
                <a:cs typeface="Courier"/>
              </a:rPr>
              <a:t>syscall</a:t>
            </a:r>
            <a:endParaRPr lang="en-US" sz="2000" dirty="0">
              <a:latin typeface="Courier"/>
              <a:cs typeface="Courier"/>
            </a:endParaRPr>
          </a:p>
        </p:txBody>
      </p:sp>
    </p:spTree>
    <p:extLst>
      <p:ext uri="{BB962C8B-B14F-4D97-AF65-F5344CB8AC3E}">
        <p14:creationId xmlns:p14="http://schemas.microsoft.com/office/powerpoint/2010/main" val="1172548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call table</a:t>
            </a:r>
            <a:endParaRPr lang="en-US" dirty="0"/>
          </a:p>
        </p:txBody>
      </p:sp>
      <p:sp>
        <p:nvSpPr>
          <p:cNvPr id="3" name="Content Placeholder 2"/>
          <p:cNvSpPr>
            <a:spLocks noGrp="1"/>
          </p:cNvSpPr>
          <p:nvPr>
            <p:ph idx="1"/>
          </p:nvPr>
        </p:nvSpPr>
        <p:spPr>
          <a:xfrm>
            <a:off x="457200" y="1273215"/>
            <a:ext cx="8229600" cy="5235535"/>
          </a:xfrm>
        </p:spPr>
        <p:txBody>
          <a:bodyPr>
            <a:normAutofit fontScale="92500" lnSpcReduction="10000"/>
          </a:bodyPr>
          <a:lstStyle/>
          <a:p>
            <a:r>
              <a:rPr lang="en-US" dirty="0" err="1" smtClean="0"/>
              <a:t>Syscall</a:t>
            </a:r>
            <a:r>
              <a:rPr lang="en-US" dirty="0" smtClean="0"/>
              <a:t> numbers defined in</a:t>
            </a:r>
          </a:p>
          <a:p>
            <a:pPr lvl="1"/>
            <a:r>
              <a:rPr lang="en-US" dirty="0" smtClean="0"/>
              <a:t>arch</a:t>
            </a:r>
            <a:r>
              <a:rPr lang="en-US" dirty="0"/>
              <a:t>/x86/include/</a:t>
            </a:r>
            <a:r>
              <a:rPr lang="en-US" dirty="0" err="1"/>
              <a:t>asm</a:t>
            </a:r>
            <a:r>
              <a:rPr lang="en-US" dirty="0"/>
              <a:t>/unistd_64.</a:t>
            </a:r>
            <a:r>
              <a:rPr lang="en-US" dirty="0" smtClean="0"/>
              <a:t>h</a:t>
            </a:r>
          </a:p>
          <a:p>
            <a:pPr lvl="1"/>
            <a:r>
              <a:rPr lang="en-US" dirty="0" smtClean="0"/>
              <a:t>Ex: </a:t>
            </a:r>
          </a:p>
          <a:p>
            <a:pPr lvl="2"/>
            <a:r>
              <a:rPr lang="en-US" sz="2200" dirty="0" smtClean="0">
                <a:latin typeface="Courier"/>
                <a:cs typeface="Courier"/>
              </a:rPr>
              <a:t>#</a:t>
            </a:r>
            <a:r>
              <a:rPr lang="en-US" sz="2200" dirty="0">
                <a:latin typeface="Courier"/>
                <a:cs typeface="Courier"/>
              </a:rPr>
              <a:t>define __</a:t>
            </a:r>
            <a:r>
              <a:rPr lang="en-US" sz="2200" dirty="0" err="1">
                <a:latin typeface="Courier"/>
                <a:cs typeface="Courier"/>
              </a:rPr>
              <a:t>NR_write</a:t>
            </a:r>
            <a:r>
              <a:rPr lang="en-US" sz="2200" dirty="0">
                <a:latin typeface="Courier"/>
                <a:cs typeface="Courier"/>
              </a:rPr>
              <a:t> 1</a:t>
            </a:r>
          </a:p>
          <a:p>
            <a:pPr lvl="2"/>
            <a:r>
              <a:rPr lang="en-US" sz="2200" dirty="0">
                <a:latin typeface="Courier"/>
                <a:cs typeface="Courier"/>
              </a:rPr>
              <a:t>#define __</a:t>
            </a:r>
            <a:r>
              <a:rPr lang="en-US" sz="2200" dirty="0" err="1">
                <a:latin typeface="Courier"/>
                <a:cs typeface="Courier"/>
              </a:rPr>
              <a:t>NR_exit</a:t>
            </a:r>
            <a:r>
              <a:rPr lang="en-US" sz="2200" dirty="0">
                <a:latin typeface="Courier"/>
                <a:cs typeface="Courier"/>
              </a:rPr>
              <a:t> </a:t>
            </a:r>
            <a:r>
              <a:rPr lang="en-US" sz="2200" dirty="0" smtClean="0">
                <a:latin typeface="Courier"/>
                <a:cs typeface="Courier"/>
              </a:rPr>
              <a:t>60</a:t>
            </a:r>
          </a:p>
          <a:p>
            <a:r>
              <a:rPr lang="en-US" sz="3000" dirty="0" smtClean="0"/>
              <a:t>Browse the Linux kernel source for a while like Greg does in his spare time and you’ll find… the signatures for </a:t>
            </a:r>
            <a:r>
              <a:rPr lang="en-US" sz="3000" dirty="0" err="1" smtClean="0"/>
              <a:t>syscall</a:t>
            </a:r>
            <a:r>
              <a:rPr lang="en-US" sz="3000" dirty="0" smtClean="0"/>
              <a:t> functions:</a:t>
            </a:r>
          </a:p>
          <a:p>
            <a:pPr lvl="1"/>
            <a:r>
              <a:rPr lang="en-US" sz="2200" dirty="0" err="1" smtClean="0">
                <a:latin typeface="Courier"/>
                <a:cs typeface="Courier"/>
              </a:rPr>
              <a:t>asmlinkage</a:t>
            </a:r>
            <a:r>
              <a:rPr lang="en-US" sz="2200" dirty="0" smtClean="0">
                <a:latin typeface="Courier"/>
                <a:cs typeface="Courier"/>
              </a:rPr>
              <a:t> </a:t>
            </a:r>
            <a:r>
              <a:rPr lang="en-US" sz="2200" dirty="0">
                <a:latin typeface="Courier"/>
                <a:cs typeface="Courier"/>
              </a:rPr>
              <a:t>long </a:t>
            </a:r>
            <a:r>
              <a:rPr lang="en-US" sz="2200" dirty="0" err="1">
                <a:latin typeface="Courier"/>
                <a:cs typeface="Courier"/>
              </a:rPr>
              <a:t>sys_exit</a:t>
            </a:r>
            <a:r>
              <a:rPr lang="en-US" sz="2200" dirty="0">
                <a:latin typeface="Courier"/>
                <a:cs typeface="Courier"/>
              </a:rPr>
              <a:t>(</a:t>
            </a:r>
            <a:r>
              <a:rPr lang="en-US" sz="2200" dirty="0" err="1">
                <a:latin typeface="Courier"/>
                <a:cs typeface="Courier"/>
              </a:rPr>
              <a:t>int</a:t>
            </a:r>
            <a:r>
              <a:rPr lang="en-US" sz="2200" dirty="0">
                <a:latin typeface="Courier"/>
                <a:cs typeface="Courier"/>
              </a:rPr>
              <a:t> </a:t>
            </a:r>
            <a:r>
              <a:rPr lang="en-US" sz="2200" dirty="0" err="1">
                <a:latin typeface="Courier"/>
                <a:cs typeface="Courier"/>
              </a:rPr>
              <a:t>error_code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sys_creat</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*pathname, </a:t>
            </a:r>
            <a:r>
              <a:rPr lang="en-US" sz="2200" dirty="0" err="1">
                <a:latin typeface="Courier"/>
                <a:cs typeface="Courier"/>
              </a:rPr>
              <a:t>umode_t</a:t>
            </a:r>
            <a:r>
              <a:rPr lang="en-US" sz="2200" dirty="0">
                <a:latin typeface="Courier"/>
                <a:cs typeface="Courier"/>
              </a:rPr>
              <a:t> mode</a:t>
            </a:r>
            <a:r>
              <a:rPr lang="en-US" sz="2200" dirty="0" smtClean="0">
                <a:latin typeface="Courier"/>
                <a:cs typeface="Courier"/>
              </a:rPr>
              <a:t>);</a:t>
            </a:r>
          </a:p>
          <a:p>
            <a:pPr lvl="1"/>
            <a:r>
              <a:rPr lang="en-US" sz="2200" dirty="0" err="1">
                <a:latin typeface="Courier"/>
                <a:cs typeface="Courier"/>
              </a:rPr>
              <a:t>asmlinkage</a:t>
            </a:r>
            <a:r>
              <a:rPr lang="en-US" sz="2200" dirty="0">
                <a:latin typeface="Courier"/>
                <a:cs typeface="Courier"/>
              </a:rPr>
              <a:t> long </a:t>
            </a:r>
            <a:r>
              <a:rPr lang="en-US" sz="2200" dirty="0" err="1">
                <a:latin typeface="Courier"/>
                <a:cs typeface="Courier"/>
              </a:rPr>
              <a:t>sys_chown</a:t>
            </a:r>
            <a:r>
              <a:rPr lang="en-US" sz="2200" dirty="0">
                <a:latin typeface="Courier"/>
                <a:cs typeface="Courier"/>
              </a:rPr>
              <a:t>(</a:t>
            </a:r>
            <a:r>
              <a:rPr lang="en-US" sz="2200" dirty="0" err="1">
                <a:latin typeface="Courier"/>
                <a:cs typeface="Courier"/>
              </a:rPr>
              <a:t>const</a:t>
            </a:r>
            <a:r>
              <a:rPr lang="en-US" sz="2200" dirty="0">
                <a:latin typeface="Courier"/>
                <a:cs typeface="Courier"/>
              </a:rPr>
              <a:t> char __user *filename, </a:t>
            </a:r>
            <a:r>
              <a:rPr lang="en-US" sz="2200" dirty="0" err="1">
                <a:latin typeface="Courier"/>
                <a:cs typeface="Courier"/>
              </a:rPr>
              <a:t>uid_t</a:t>
            </a:r>
            <a:r>
              <a:rPr lang="en-US" sz="2200" dirty="0">
                <a:latin typeface="Courier"/>
                <a:cs typeface="Courier"/>
              </a:rPr>
              <a:t> user, </a:t>
            </a:r>
            <a:r>
              <a:rPr lang="en-US" sz="2200" dirty="0" err="1">
                <a:latin typeface="Courier"/>
                <a:cs typeface="Courier"/>
              </a:rPr>
              <a:t>gid_t</a:t>
            </a:r>
            <a:r>
              <a:rPr lang="en-US" sz="2200" dirty="0">
                <a:latin typeface="Courier"/>
                <a:cs typeface="Courier"/>
              </a:rPr>
              <a:t> group</a:t>
            </a:r>
            <a:r>
              <a:rPr lang="en-US" sz="2200" dirty="0" smtClean="0">
                <a:latin typeface="Courier"/>
                <a:cs typeface="Courier"/>
              </a:rPr>
              <a:t>);</a:t>
            </a:r>
          </a:p>
          <a:p>
            <a:pPr marL="457200" lvl="1" indent="0">
              <a:buNone/>
            </a:pPr>
            <a:r>
              <a:rPr lang="en-US" sz="1900" dirty="0" smtClean="0"/>
              <a:t>Pulled directly from </a:t>
            </a:r>
            <a:r>
              <a:rPr lang="en-US" sz="1900" dirty="0" err="1" smtClean="0"/>
              <a:t>syscall.h</a:t>
            </a:r>
            <a:endParaRPr lang="en-US" sz="1900" dirty="0"/>
          </a:p>
        </p:txBody>
      </p:sp>
      <p:sp>
        <p:nvSpPr>
          <p:cNvPr id="4" name="TextBox 3"/>
          <p:cNvSpPr txBox="1"/>
          <p:nvPr/>
        </p:nvSpPr>
        <p:spPr>
          <a:xfrm>
            <a:off x="787079" y="6488668"/>
            <a:ext cx="4620176" cy="369332"/>
          </a:xfrm>
          <a:prstGeom prst="rect">
            <a:avLst/>
          </a:prstGeom>
          <a:noFill/>
        </p:spPr>
        <p:txBody>
          <a:bodyPr wrap="none" rtlCol="0">
            <a:spAutoFit/>
          </a:bodyPr>
          <a:lstStyle/>
          <a:p>
            <a:r>
              <a:rPr lang="en-US" dirty="0" smtClean="0"/>
              <a:t>See: https</a:t>
            </a:r>
            <a:r>
              <a:rPr lang="en-US" dirty="0"/>
              <a:t>://</a:t>
            </a:r>
            <a:r>
              <a:rPr lang="en-US" dirty="0" err="1" smtClean="0"/>
              <a:t>filippo.io</a:t>
            </a:r>
            <a:r>
              <a:rPr lang="en-US" dirty="0" smtClean="0"/>
              <a:t>/</a:t>
            </a:r>
            <a:r>
              <a:rPr lang="en-US" dirty="0" err="1" smtClean="0"/>
              <a:t>linux</a:t>
            </a:r>
            <a:r>
              <a:rPr lang="en-US" dirty="0" smtClean="0"/>
              <a:t>-</a:t>
            </a:r>
            <a:r>
              <a:rPr lang="en-US" dirty="0" err="1" smtClean="0"/>
              <a:t>syscall</a:t>
            </a:r>
            <a:r>
              <a:rPr lang="en-US" dirty="0" smtClean="0"/>
              <a:t>-table/</a:t>
            </a:r>
            <a:endParaRPr lang="en-US" dirty="0"/>
          </a:p>
        </p:txBody>
      </p:sp>
    </p:spTree>
    <p:extLst>
      <p:ext uri="{BB962C8B-B14F-4D97-AF65-F5344CB8AC3E}">
        <p14:creationId xmlns:p14="http://schemas.microsoft.com/office/powerpoint/2010/main" val="18293712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System call table</a:t>
            </a:r>
            <a:endParaRPr lang="en-US" dirty="0"/>
          </a:p>
        </p:txBody>
      </p:sp>
      <p:pic>
        <p:nvPicPr>
          <p:cNvPr id="9" name="Picture 8"/>
          <p:cNvPicPr>
            <a:picLocks noChangeAspect="1"/>
          </p:cNvPicPr>
          <p:nvPr/>
        </p:nvPicPr>
        <p:blipFill>
          <a:blip r:embed="rId3"/>
          <a:stretch>
            <a:fillRect/>
          </a:stretch>
        </p:blipFill>
        <p:spPr>
          <a:xfrm>
            <a:off x="1065508" y="0"/>
            <a:ext cx="7012983" cy="6858000"/>
          </a:xfrm>
          <a:prstGeom prst="rect">
            <a:avLst/>
          </a:prstGeom>
        </p:spPr>
      </p:pic>
    </p:spTree>
    <p:extLst>
      <p:ext uri="{BB962C8B-B14F-4D97-AF65-F5344CB8AC3E}">
        <p14:creationId xmlns:p14="http://schemas.microsoft.com/office/powerpoint/2010/main" val="11728950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Here’s the file</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lxr.free-electrons.com/source/include/linux/syscalls.h</a:t>
            </a:r>
            <a:endParaRPr lang="en-US" dirty="0" smtClean="0"/>
          </a:p>
          <a:p>
            <a:endParaRPr lang="en-US" dirty="0"/>
          </a:p>
        </p:txBody>
      </p:sp>
    </p:spTree>
    <p:extLst>
      <p:ext uri="{BB962C8B-B14F-4D97-AF65-F5344CB8AC3E}">
        <p14:creationId xmlns:p14="http://schemas.microsoft.com/office/powerpoint/2010/main" val="8906062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Greg</a:t>
            </a:r>
            <a:endParaRPr lang="en-US" dirty="0"/>
          </a:p>
        </p:txBody>
      </p:sp>
      <p:sp>
        <p:nvSpPr>
          <p:cNvPr id="3" name="Content Placeholder 2"/>
          <p:cNvSpPr>
            <a:spLocks noGrp="1"/>
          </p:cNvSpPr>
          <p:nvPr>
            <p:ph idx="1"/>
          </p:nvPr>
        </p:nvSpPr>
        <p:spPr/>
        <p:txBody>
          <a:bodyPr/>
          <a:lstStyle/>
          <a:p>
            <a:r>
              <a:rPr lang="en-US" dirty="0" smtClean="0"/>
              <a:t>Why should I care about this interrupt call system table whatchamacallit junk?</a:t>
            </a:r>
          </a:p>
          <a:p>
            <a:r>
              <a:rPr lang="en-US" dirty="0" smtClean="0"/>
              <a:t>I just wanted to go one day without looking at assembly code, why did you do this to me?</a:t>
            </a:r>
          </a:p>
          <a:p>
            <a:r>
              <a:rPr lang="en-US" dirty="0" smtClean="0"/>
              <a:t>Thanks for asking!</a:t>
            </a:r>
          </a:p>
          <a:p>
            <a:endParaRPr lang="en-US" dirty="0"/>
          </a:p>
        </p:txBody>
      </p:sp>
    </p:spTree>
    <p:extLst>
      <p:ext uri="{BB962C8B-B14F-4D97-AF65-F5344CB8AC3E}">
        <p14:creationId xmlns:p14="http://schemas.microsoft.com/office/powerpoint/2010/main" val="16263617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kernel rootkits modify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IDT/IVT</a:t>
            </a:r>
            <a:endParaRPr lang="en-US" dirty="0"/>
          </a:p>
          <a:p>
            <a:r>
              <a:rPr lang="en-US" dirty="0" err="1"/>
              <a:t>Syscall</a:t>
            </a:r>
            <a:r>
              <a:rPr lang="en-US" dirty="0"/>
              <a:t> </a:t>
            </a:r>
            <a:r>
              <a:rPr lang="en-US" dirty="0" smtClean="0"/>
              <a:t>table</a:t>
            </a:r>
          </a:p>
          <a:p>
            <a:r>
              <a:rPr lang="en-US" dirty="0" err="1" smtClean="0"/>
              <a:t>Syscall</a:t>
            </a:r>
            <a:r>
              <a:rPr lang="en-US" dirty="0" smtClean="0"/>
              <a:t> function content in memory</a:t>
            </a:r>
            <a:endParaRPr lang="en-US" dirty="0"/>
          </a:p>
          <a:p>
            <a:r>
              <a:rPr lang="en-US" dirty="0" smtClean="0"/>
              <a:t>Random kernel functions</a:t>
            </a:r>
            <a:endParaRPr lang="en-US" dirty="0"/>
          </a:p>
          <a:p>
            <a:r>
              <a:rPr lang="en-US" dirty="0"/>
              <a:t>To hide ports, for example, rootkits often </a:t>
            </a:r>
            <a:r>
              <a:rPr lang="en-US" dirty="0" smtClean="0"/>
              <a:t>modify </a:t>
            </a:r>
          </a:p>
          <a:p>
            <a:pPr lvl="1"/>
            <a:r>
              <a:rPr lang="en-US" dirty="0" smtClean="0"/>
              <a:t>tcp4_seq_show</a:t>
            </a:r>
            <a:endParaRPr lang="en-US" dirty="0"/>
          </a:p>
          <a:p>
            <a:pPr lvl="1"/>
            <a:r>
              <a:rPr lang="en-US" dirty="0"/>
              <a:t>tcp6_seq_show</a:t>
            </a:r>
          </a:p>
          <a:p>
            <a:pPr lvl="1"/>
            <a:r>
              <a:rPr lang="en-US" dirty="0"/>
              <a:t>udp4_seq_show</a:t>
            </a:r>
          </a:p>
          <a:p>
            <a:pPr lvl="1"/>
            <a:r>
              <a:rPr lang="en-US" dirty="0" smtClean="0"/>
              <a:t>udp6_seq_show</a:t>
            </a:r>
          </a:p>
          <a:p>
            <a:pPr lvl="1"/>
            <a:r>
              <a:rPr lang="en-US" dirty="0" smtClean="0"/>
              <a:t>Networking </a:t>
            </a:r>
            <a:r>
              <a:rPr lang="en-US" dirty="0" err="1" smtClean="0"/>
              <a:t>syscalls</a:t>
            </a:r>
            <a:endParaRPr lang="en-US" dirty="0"/>
          </a:p>
          <a:p>
            <a:pPr marL="457200" lvl="1" indent="0">
              <a:buNone/>
            </a:pPr>
            <a:endParaRPr lang="en-US" dirty="0" smtClean="0"/>
          </a:p>
        </p:txBody>
      </p:sp>
    </p:spTree>
    <p:extLst>
      <p:ext uri="{BB962C8B-B14F-4D97-AF65-F5344CB8AC3E}">
        <p14:creationId xmlns:p14="http://schemas.microsoft.com/office/powerpoint/2010/main" val="26810211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rootkits get into the kernel</a:t>
            </a:r>
            <a:endParaRPr lang="en-US" dirty="0"/>
          </a:p>
        </p:txBody>
      </p:sp>
      <p:sp>
        <p:nvSpPr>
          <p:cNvPr id="3" name="Content Placeholder 2"/>
          <p:cNvSpPr>
            <a:spLocks noGrp="1"/>
          </p:cNvSpPr>
          <p:nvPr>
            <p:ph idx="1"/>
          </p:nvPr>
        </p:nvSpPr>
        <p:spPr/>
        <p:txBody>
          <a:bodyPr/>
          <a:lstStyle/>
          <a:p>
            <a:r>
              <a:rPr lang="en-US" dirty="0" smtClean="0"/>
              <a:t>Drivers </a:t>
            </a:r>
          </a:p>
          <a:p>
            <a:pPr lvl="1"/>
            <a:r>
              <a:rPr lang="en-US" dirty="0" smtClean="0"/>
              <a:t>What’s as driver? </a:t>
            </a:r>
          </a:p>
          <a:p>
            <a:r>
              <a:rPr lang="en-US" dirty="0" smtClean="0"/>
              <a:t>It’s a kernel module</a:t>
            </a:r>
          </a:p>
          <a:p>
            <a:pPr lvl="1"/>
            <a:r>
              <a:rPr lang="en-US" dirty="0" smtClean="0"/>
              <a:t>Code that goes into the kernel</a:t>
            </a:r>
          </a:p>
          <a:p>
            <a:pPr lvl="1"/>
            <a:r>
              <a:rPr lang="en-US" dirty="0" err="1" smtClean="0"/>
              <a:t>Kmods</a:t>
            </a:r>
            <a:r>
              <a:rPr lang="en-US" dirty="0" smtClean="0"/>
              <a:t> are loaded into kernel memory, </a:t>
            </a:r>
          </a:p>
        </p:txBody>
      </p:sp>
    </p:spTree>
    <p:extLst>
      <p:ext uri="{BB962C8B-B14F-4D97-AF65-F5344CB8AC3E}">
        <p14:creationId xmlns:p14="http://schemas.microsoft.com/office/powerpoint/2010/main" val="1147602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 time</a:t>
            </a:r>
            <a:endParaRPr lang="en-US" dirty="0"/>
          </a:p>
        </p:txBody>
      </p:sp>
      <p:sp>
        <p:nvSpPr>
          <p:cNvPr id="3" name="Content Placeholder 2"/>
          <p:cNvSpPr>
            <a:spLocks noGrp="1"/>
          </p:cNvSpPr>
          <p:nvPr>
            <p:ph idx="1"/>
          </p:nvPr>
        </p:nvSpPr>
        <p:spPr/>
        <p:txBody>
          <a:bodyPr/>
          <a:lstStyle/>
          <a:p>
            <a:r>
              <a:rPr lang="en-US" dirty="0" smtClean="0"/>
              <a:t>We’re going to write a quick kernel module</a:t>
            </a:r>
          </a:p>
          <a:p>
            <a:r>
              <a:rPr lang="en-US" dirty="0" err="1"/>
              <a:t>Sudo</a:t>
            </a:r>
            <a:r>
              <a:rPr lang="en-US" dirty="0"/>
              <a:t> </a:t>
            </a:r>
            <a:r>
              <a:rPr lang="en-US" dirty="0" err="1" smtClean="0"/>
              <a:t>su</a:t>
            </a:r>
            <a:endParaRPr lang="en-US" dirty="0" smtClean="0"/>
          </a:p>
          <a:p>
            <a:r>
              <a:rPr lang="en-US" dirty="0" smtClean="0"/>
              <a:t>Install dependencies</a:t>
            </a:r>
          </a:p>
          <a:p>
            <a:pPr lvl="1"/>
            <a:r>
              <a:rPr lang="en-US" dirty="0" smtClean="0"/>
              <a:t>apt-get install make</a:t>
            </a:r>
          </a:p>
          <a:p>
            <a:pPr lvl="1"/>
            <a:r>
              <a:rPr lang="en-US" dirty="0" smtClean="0"/>
              <a:t>apt-get install </a:t>
            </a:r>
            <a:r>
              <a:rPr lang="en-US" dirty="0" err="1" smtClean="0"/>
              <a:t>gcc</a:t>
            </a:r>
            <a:endParaRPr lang="en-US" dirty="0" smtClean="0"/>
          </a:p>
          <a:p>
            <a:pPr lvl="1"/>
            <a:r>
              <a:rPr lang="en-US" dirty="0"/>
              <a:t>a</a:t>
            </a:r>
            <a:r>
              <a:rPr lang="en-US" dirty="0" smtClean="0"/>
              <a:t>pt-get install </a:t>
            </a:r>
            <a:r>
              <a:rPr lang="en-US" dirty="0" err="1"/>
              <a:t>linux</a:t>
            </a:r>
            <a:r>
              <a:rPr lang="en-US" dirty="0"/>
              <a:t>-headers-$(</a:t>
            </a:r>
            <a:r>
              <a:rPr lang="en-US" dirty="0" err="1"/>
              <a:t>uname</a:t>
            </a:r>
            <a:r>
              <a:rPr lang="en-US" dirty="0"/>
              <a:t> </a:t>
            </a:r>
            <a:r>
              <a:rPr lang="en-US" dirty="0" smtClean="0"/>
              <a:t>–r)</a:t>
            </a:r>
          </a:p>
        </p:txBody>
      </p:sp>
    </p:spTree>
    <p:extLst>
      <p:ext uri="{BB962C8B-B14F-4D97-AF65-F5344CB8AC3E}">
        <p14:creationId xmlns:p14="http://schemas.microsoft.com/office/powerpoint/2010/main" val="235601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What is a rootkit?</a:t>
            </a:r>
          </a:p>
          <a:p>
            <a:r>
              <a:rPr lang="en-US" dirty="0" smtClean="0"/>
              <a:t>Why is a kernel rootkit especially bad?</a:t>
            </a:r>
          </a:p>
          <a:p>
            <a:r>
              <a:rPr lang="en-US" dirty="0" smtClean="0"/>
              <a:t>Why should we care about rootkits?</a:t>
            </a:r>
          </a:p>
          <a:p>
            <a:r>
              <a:rPr lang="en-US" dirty="0" err="1" smtClean="0"/>
              <a:t>Stuxnet</a:t>
            </a:r>
            <a:r>
              <a:rPr lang="en-US" dirty="0" smtClean="0"/>
              <a:t> story!</a:t>
            </a:r>
            <a:endParaRPr lang="en-US" dirty="0"/>
          </a:p>
        </p:txBody>
      </p:sp>
    </p:spTree>
    <p:extLst>
      <p:ext uri="{BB962C8B-B14F-4D97-AF65-F5344CB8AC3E}">
        <p14:creationId xmlns:p14="http://schemas.microsoft.com/office/powerpoint/2010/main" val="14328581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283344"/>
            <a:ext cx="8229600" cy="4939656"/>
          </a:xfrm>
        </p:spPr>
        <p:txBody>
          <a:bodyPr>
            <a:normAutofit/>
          </a:bodyPr>
          <a:lstStyle/>
          <a:p>
            <a:r>
              <a:rPr lang="en-US" sz="2400" dirty="0"/>
              <a:t>Modified from example on </a:t>
            </a:r>
            <a:r>
              <a:rPr lang="en-US" sz="2400" dirty="0" err="1"/>
              <a:t>tldp.com</a:t>
            </a:r>
            <a:endParaRPr lang="en-US" sz="2400" dirty="0"/>
          </a:p>
          <a:p>
            <a:r>
              <a:rPr lang="en-US" sz="2400" dirty="0"/>
              <a:t>cd </a:t>
            </a:r>
            <a:r>
              <a:rPr lang="en-US" sz="2400" dirty="0" err="1"/>
              <a:t>rt-techtalk</a:t>
            </a:r>
            <a:r>
              <a:rPr lang="en-US" sz="2400" dirty="0"/>
              <a:t>/hello</a:t>
            </a:r>
          </a:p>
          <a:p>
            <a:r>
              <a:rPr lang="en-US" sz="2400" dirty="0"/>
              <a:t>Fill in the blanks in </a:t>
            </a:r>
            <a:r>
              <a:rPr lang="en-US" sz="2400" dirty="0" err="1" smtClean="0"/>
              <a:t>hello.c</a:t>
            </a:r>
            <a:endParaRPr lang="en-US" sz="2400" dirty="0" smtClean="0"/>
          </a:p>
          <a:p>
            <a:r>
              <a:rPr lang="en-US" sz="2400" dirty="0" smtClean="0"/>
              <a:t>You’ll want to define an </a:t>
            </a:r>
            <a:r>
              <a:rPr lang="en-US" sz="2400" dirty="0" smtClean="0"/>
              <a:t>entrance and exit function:</a:t>
            </a:r>
          </a:p>
          <a:p>
            <a:pPr lvl="1"/>
            <a:r>
              <a:rPr lang="en-US" sz="2000" dirty="0">
                <a:latin typeface="Courier" charset="0"/>
                <a:ea typeface="Courier" charset="0"/>
                <a:cs typeface="Courier" charset="0"/>
              </a:rPr>
              <a:t>static </a:t>
            </a:r>
            <a:r>
              <a:rPr lang="en-US" sz="2000" dirty="0" err="1">
                <a:latin typeface="Courier" charset="0"/>
                <a:ea typeface="Courier" charset="0"/>
                <a:cs typeface="Courier" charset="0"/>
              </a:rPr>
              <a:t>int</a:t>
            </a:r>
            <a:r>
              <a:rPr lang="en-US" sz="2000" dirty="0">
                <a:latin typeface="Courier" charset="0"/>
                <a:ea typeface="Courier" charset="0"/>
                <a:cs typeface="Courier" charset="0"/>
              </a:rPr>
              <a:t> __</a:t>
            </a:r>
            <a:r>
              <a:rPr lang="en-US" sz="2000" dirty="0" err="1">
                <a:latin typeface="Courier" charset="0"/>
                <a:ea typeface="Courier" charset="0"/>
                <a:cs typeface="Courier" charset="0"/>
              </a:rPr>
              <a:t>init</a:t>
            </a:r>
            <a:r>
              <a:rPr lang="en-US" sz="2000" dirty="0">
                <a:latin typeface="Courier" charset="0"/>
                <a:ea typeface="Courier" charset="0"/>
                <a:cs typeface="Courier" charset="0"/>
              </a:rPr>
              <a:t> </a:t>
            </a:r>
            <a:r>
              <a:rPr lang="en-US" sz="2000" dirty="0" err="1">
                <a:latin typeface="Courier" charset="0"/>
                <a:ea typeface="Courier" charset="0"/>
                <a:cs typeface="Courier" charset="0"/>
              </a:rPr>
              <a:t>init_hello</a:t>
            </a:r>
            <a:r>
              <a:rPr lang="en-US" sz="2000" dirty="0">
                <a:latin typeface="Courier" charset="0"/>
                <a:ea typeface="Courier" charset="0"/>
                <a:cs typeface="Courier" charset="0"/>
              </a:rPr>
              <a:t>(void) </a:t>
            </a:r>
            <a:endParaRPr lang="en-US" sz="2000" dirty="0" smtClean="0">
              <a:latin typeface="Courier" charset="0"/>
              <a:ea typeface="Courier" charset="0"/>
              <a:cs typeface="Courier" charset="0"/>
            </a:endParaRPr>
          </a:p>
          <a:p>
            <a:pPr lvl="2"/>
            <a:r>
              <a:rPr lang="en-US" sz="1600" dirty="0" smtClean="0"/>
              <a:t>Note that this needs to return something, 0 for success</a:t>
            </a:r>
            <a:endParaRPr lang="en-US" sz="1600" dirty="0" smtClean="0">
              <a:latin typeface="Courier" charset="0"/>
              <a:ea typeface="Courier" charset="0"/>
              <a:cs typeface="Courier" charset="0"/>
            </a:endParaRPr>
          </a:p>
          <a:p>
            <a:pPr lvl="1"/>
            <a:r>
              <a:rPr lang="en-US" sz="2000" dirty="0">
                <a:latin typeface="Courier" charset="0"/>
                <a:ea typeface="Courier" charset="0"/>
                <a:cs typeface="Courier" charset="0"/>
              </a:rPr>
              <a:t>static void __exit </a:t>
            </a:r>
            <a:r>
              <a:rPr lang="en-US" sz="2000" dirty="0" err="1">
                <a:latin typeface="Courier" charset="0"/>
                <a:ea typeface="Courier" charset="0"/>
                <a:cs typeface="Courier" charset="0"/>
              </a:rPr>
              <a:t>cleanup_hello</a:t>
            </a:r>
            <a:r>
              <a:rPr lang="en-US" sz="2000" dirty="0">
                <a:latin typeface="Courier" charset="0"/>
                <a:ea typeface="Courier" charset="0"/>
                <a:cs typeface="Courier" charset="0"/>
              </a:rPr>
              <a:t>(void) </a:t>
            </a:r>
            <a:endParaRPr lang="en-US" sz="2400" dirty="0" smtClean="0"/>
          </a:p>
          <a:p>
            <a:r>
              <a:rPr lang="en-US" sz="2400" dirty="0" smtClean="0"/>
              <a:t>And you’ll want to set those functions to be the official entrance/exit </a:t>
            </a:r>
          </a:p>
          <a:p>
            <a:r>
              <a:rPr lang="en-US" sz="2400" dirty="0" smtClean="0"/>
              <a:t>How to print stuff:</a:t>
            </a:r>
          </a:p>
          <a:p>
            <a:pPr lvl="1"/>
            <a:r>
              <a:rPr lang="en-US" sz="2000" dirty="0" err="1">
                <a:latin typeface="Courier" charset="0"/>
                <a:ea typeface="Courier" charset="0"/>
                <a:cs typeface="Courier" charset="0"/>
              </a:rPr>
              <a:t>printk</a:t>
            </a:r>
            <a:r>
              <a:rPr lang="en-US" sz="2000" dirty="0">
                <a:latin typeface="Courier" charset="0"/>
                <a:ea typeface="Courier" charset="0"/>
                <a:cs typeface="Courier" charset="0"/>
              </a:rPr>
              <a:t>(KERN_INFO "Hello world!\n"); </a:t>
            </a:r>
          </a:p>
          <a:p>
            <a:pPr lvl="1"/>
            <a:endParaRPr lang="en-US" sz="2000" dirty="0"/>
          </a:p>
          <a:p>
            <a:pPr marL="0" indent="0">
              <a:buNone/>
            </a:pPr>
            <a:endParaRPr lang="en-US" dirty="0" smtClean="0"/>
          </a:p>
        </p:txBody>
      </p:sp>
    </p:spTree>
    <p:extLst>
      <p:ext uri="{BB962C8B-B14F-4D97-AF65-F5344CB8AC3E}">
        <p14:creationId xmlns:p14="http://schemas.microsoft.com/office/powerpoint/2010/main" val="188852073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344"/>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067768"/>
            <a:ext cx="8229600" cy="633714"/>
          </a:xfrm>
        </p:spPr>
        <p:txBody>
          <a:bodyPr>
            <a:normAutofit/>
          </a:bodyPr>
          <a:lstStyle/>
          <a:p>
            <a:r>
              <a:rPr lang="en-US" sz="2400" dirty="0" smtClean="0"/>
              <a:t>Modified from example on </a:t>
            </a:r>
            <a:r>
              <a:rPr lang="en-US" sz="2400" dirty="0" err="1" smtClean="0"/>
              <a:t>tldp.com</a:t>
            </a:r>
            <a:r>
              <a:rPr lang="en-US" sz="2400" dirty="0" smtClean="0"/>
              <a:t>:</a:t>
            </a:r>
          </a:p>
          <a:p>
            <a:pPr marL="0" indent="0">
              <a:buNone/>
            </a:pPr>
            <a:endParaRPr lang="en-US" dirty="0" smtClean="0"/>
          </a:p>
        </p:txBody>
      </p:sp>
      <p:sp>
        <p:nvSpPr>
          <p:cNvPr id="5" name="TextBox 4"/>
          <p:cNvSpPr txBox="1"/>
          <p:nvPr/>
        </p:nvSpPr>
        <p:spPr>
          <a:xfrm>
            <a:off x="578735" y="1575606"/>
            <a:ext cx="8900932" cy="5509200"/>
          </a:xfrm>
          <a:prstGeom prst="rect">
            <a:avLst/>
          </a:prstGeom>
          <a:noFill/>
        </p:spPr>
        <p:txBody>
          <a:bodyPr wrap="square" rtlCol="0">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  </a:t>
            </a:r>
            <a:r>
              <a:rPr lang="en-US" sz="1600" dirty="0" err="1" smtClean="0">
                <a:latin typeface="Courier" charset="0"/>
                <a:ea typeface="Courier" charset="0"/>
                <a:cs typeface="Courier" charset="0"/>
              </a:rPr>
              <a:t>hello.c</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module.h</a:t>
            </a:r>
            <a:r>
              <a:rPr lang="en-US" sz="1600" dirty="0">
                <a:latin typeface="Courier" charset="0"/>
                <a:ea typeface="Courier" charset="0"/>
                <a:cs typeface="Courier" charset="0"/>
              </a:rPr>
              <a:t>&gt;	/* Needed by all modules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kernel.h</a:t>
            </a:r>
            <a:r>
              <a:rPr lang="en-US" sz="1600" dirty="0">
                <a:latin typeface="Courier" charset="0"/>
                <a:ea typeface="Courier" charset="0"/>
                <a:cs typeface="Courier" charset="0"/>
              </a:rPr>
              <a:t>&gt;	/* Needed for KERN_INFO */</a:t>
            </a:r>
          </a:p>
          <a:p>
            <a:r>
              <a:rPr lang="en-US" sz="1600" dirty="0">
                <a:latin typeface="Courier" charset="0"/>
                <a:ea typeface="Courier" charset="0"/>
                <a:cs typeface="Courier" charset="0"/>
              </a:rPr>
              <a:t>#include &lt;</a:t>
            </a:r>
            <a:r>
              <a:rPr lang="en-US" sz="1600" dirty="0" err="1">
                <a:latin typeface="Courier" charset="0"/>
                <a:ea typeface="Courier" charset="0"/>
                <a:cs typeface="Courier" charset="0"/>
              </a:rPr>
              <a:t>linux</a:t>
            </a:r>
            <a:r>
              <a:rPr lang="en-US" sz="1600" dirty="0">
                <a:latin typeface="Courier" charset="0"/>
                <a:ea typeface="Courier" charset="0"/>
                <a:cs typeface="Courier" charset="0"/>
              </a:rPr>
              <a:t>/</a:t>
            </a:r>
            <a:r>
              <a:rPr lang="en-US" sz="1600" dirty="0" err="1">
                <a:latin typeface="Courier" charset="0"/>
                <a:ea typeface="Courier" charset="0"/>
                <a:cs typeface="Courier" charset="0"/>
              </a:rPr>
              <a:t>init.h</a:t>
            </a:r>
            <a:r>
              <a:rPr lang="en-US" sz="1600" dirty="0">
                <a:latin typeface="Courier" charset="0"/>
                <a:ea typeface="Courier" charset="0"/>
                <a:cs typeface="Courier" charset="0"/>
              </a:rPr>
              <a:t>&gt;	</a:t>
            </a:r>
            <a:r>
              <a:rPr lang="en-US" sz="1600" dirty="0" smtClean="0">
                <a:latin typeface="Courier" charset="0"/>
                <a:ea typeface="Courier" charset="0"/>
                <a:cs typeface="Courier" charset="0"/>
              </a:rPr>
              <a:t>/* </a:t>
            </a:r>
            <a:r>
              <a:rPr lang="en-US" sz="1600" dirty="0">
                <a:latin typeface="Courier" charset="0"/>
                <a:ea typeface="Courier" charset="0"/>
                <a:cs typeface="Courier" charset="0"/>
              </a:rPr>
              <a:t>Needed for the macros </a:t>
            </a:r>
            <a:r>
              <a:rPr lang="en-US" sz="1600" dirty="0" smtClean="0">
                <a:latin typeface="Courier" charset="0"/>
                <a:ea typeface="Courier" charset="0"/>
                <a:cs typeface="Courier" charset="0"/>
              </a:rPr>
              <a:t>*/</a:t>
            </a:r>
          </a:p>
          <a:p>
            <a:endParaRPr lang="en-US" sz="1600" dirty="0" smtClean="0">
              <a:latin typeface="Courier" charset="0"/>
              <a:ea typeface="Courier" charset="0"/>
              <a:cs typeface="Courier" charset="0"/>
            </a:endParaRPr>
          </a:p>
          <a:p>
            <a:r>
              <a:rPr lang="en-US" sz="1600" dirty="0" smtClean="0">
                <a:latin typeface="Courier" charset="0"/>
                <a:ea typeface="Courier" charset="0"/>
                <a:cs typeface="Courier" charset="0"/>
              </a:rPr>
              <a:t>MODULE_LICENSE</a:t>
            </a:r>
            <a:r>
              <a:rPr lang="en-US" sz="1600" dirty="0">
                <a:latin typeface="Courier" charset="0"/>
                <a:ea typeface="Courier" charset="0"/>
                <a:cs typeface="Courier" charset="0"/>
              </a:rPr>
              <a:t>("GPL</a:t>
            </a:r>
            <a:r>
              <a:rPr lang="en-US" sz="1600" dirty="0" smtClean="0">
                <a:latin typeface="Courier" charset="0"/>
                <a:ea typeface="Courier" charset="0"/>
                <a:cs typeface="Courier" charset="0"/>
              </a:rPr>
              <a:t>");		/* Prevent “tainting” the kernel */</a:t>
            </a:r>
          </a:p>
          <a:p>
            <a:r>
              <a:rPr lang="en-US" sz="1600" dirty="0" smtClean="0">
                <a:latin typeface="Courier" charset="0"/>
                <a:ea typeface="Courier" charset="0"/>
                <a:cs typeface="Courier" charset="0"/>
              </a:rPr>
              <a:t>MODULE_AUTHOR(”Your Name Here");</a:t>
            </a:r>
          </a:p>
          <a:p>
            <a:endParaRPr lang="en-US" sz="1600" dirty="0" smtClean="0">
              <a:latin typeface="Courier" charset="0"/>
              <a:ea typeface="Courier" charset="0"/>
              <a:cs typeface="Courier" charset="0"/>
            </a:endParaRPr>
          </a:p>
          <a:p>
            <a:r>
              <a:rPr lang="en-US" sz="1600" dirty="0">
                <a:latin typeface="Courier" charset="0"/>
                <a:ea typeface="Courier" charset="0"/>
                <a:cs typeface="Courier" charset="0"/>
              </a:rPr>
              <a:t>static </a:t>
            </a:r>
            <a:r>
              <a:rPr lang="en-US" sz="1600" dirty="0" err="1">
                <a:latin typeface="Courier" charset="0"/>
                <a:ea typeface="Courier" charset="0"/>
                <a:cs typeface="Courier" charset="0"/>
              </a:rPr>
              <a:t>int</a:t>
            </a:r>
            <a:r>
              <a:rPr lang="en-US" sz="1600" dirty="0">
                <a:latin typeface="Courier" charset="0"/>
                <a:ea typeface="Courier" charset="0"/>
                <a:cs typeface="Courier" charset="0"/>
              </a:rPr>
              <a:t> __</a:t>
            </a:r>
            <a:r>
              <a:rPr lang="en-US" sz="1600" dirty="0" err="1">
                <a:latin typeface="Courier" charset="0"/>
                <a:ea typeface="Courier" charset="0"/>
                <a:cs typeface="Courier" charset="0"/>
              </a:rPr>
              <a:t>init</a:t>
            </a:r>
            <a:r>
              <a:rPr lang="en-US" sz="1600" dirty="0">
                <a:latin typeface="Courier" charset="0"/>
                <a:ea typeface="Courier" charset="0"/>
                <a:cs typeface="Courier" charset="0"/>
              </a:rPr>
              <a:t> </a:t>
            </a:r>
            <a:r>
              <a:rPr lang="en-US" sz="1600" dirty="0" err="1" smtClean="0">
                <a:latin typeface="Courier" charset="0"/>
                <a:ea typeface="Courier" charset="0"/>
                <a:cs typeface="Courier" charset="0"/>
              </a:rPr>
              <a:t>init_hello</a:t>
            </a:r>
            <a:r>
              <a:rPr lang="en-US" sz="1600" dirty="0" smtClean="0">
                <a:latin typeface="Courier" charset="0"/>
                <a:ea typeface="Courier" charset="0"/>
                <a:cs typeface="Courier" charset="0"/>
              </a:rPr>
              <a:t>(void)</a:t>
            </a:r>
            <a:r>
              <a:rPr lang="en-US" sz="1600" dirty="0">
                <a:latin typeface="Courier" charset="0"/>
                <a:ea typeface="Courier" charset="0"/>
                <a:cs typeface="Courier" charset="0"/>
              </a:rPr>
              <a:t> </a:t>
            </a:r>
            <a:r>
              <a:rPr lang="en-US" sz="1600" dirty="0" smtClean="0">
                <a:latin typeface="Courier" charset="0"/>
                <a:ea typeface="Courier" charset="0"/>
                <a:cs typeface="Courier" charset="0"/>
              </a:rPr>
              <a:t>{</a:t>
            </a:r>
          </a:p>
          <a:p>
            <a:r>
              <a:rPr lang="en-US" sz="1600" dirty="0">
                <a:latin typeface="Courier" charset="0"/>
                <a:ea typeface="Courier" charset="0"/>
                <a:cs typeface="Courier" charset="0"/>
              </a:rPr>
              <a:t>	</a:t>
            </a:r>
            <a:r>
              <a:rPr lang="en-US" sz="1600" dirty="0" smtClean="0">
                <a:latin typeface="Courier" charset="0"/>
                <a:ea typeface="Courier" charset="0"/>
                <a:cs typeface="Courier" charset="0"/>
              </a:rPr>
              <a:t>/*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Ha! There’s no </a:t>
            </a:r>
            <a:r>
              <a:rPr lang="en-US" sz="1600" dirty="0" err="1" smtClean="0">
                <a:latin typeface="Courier" charset="0"/>
                <a:ea typeface="Courier" charset="0"/>
                <a:cs typeface="Courier" charset="0"/>
              </a:rPr>
              <a:t>printf</a:t>
            </a:r>
            <a:r>
              <a:rPr lang="en-US" sz="1600" dirty="0" smtClean="0">
                <a:latin typeface="Courier" charset="0"/>
                <a:ea typeface="Courier" charset="0"/>
                <a:cs typeface="Courier" charset="0"/>
              </a:rPr>
              <a:t> in the kernel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Hello world!\n"); </a:t>
            </a:r>
            <a:endParaRPr lang="en-US" sz="1600" dirty="0">
              <a:latin typeface="Courier" charset="0"/>
              <a:ea typeface="Courier" charset="0"/>
              <a:cs typeface="Courier" charset="0"/>
            </a:endParaRPr>
          </a:p>
          <a:p>
            <a:r>
              <a:rPr lang="en-US" sz="1600" dirty="0">
                <a:latin typeface="Courier" charset="0"/>
                <a:ea typeface="Courier" charset="0"/>
                <a:cs typeface="Courier" charset="0"/>
              </a:rPr>
              <a:t>	return 0;</a:t>
            </a:r>
          </a:p>
          <a:p>
            <a:r>
              <a:rPr lang="en-US" sz="1600" dirty="0">
                <a:latin typeface="Courier" charset="0"/>
                <a:ea typeface="Courier" charset="0"/>
                <a:cs typeface="Courier" charset="0"/>
              </a:rPr>
              <a:t>}</a:t>
            </a:r>
          </a:p>
          <a:p>
            <a:endParaRPr lang="en-US" sz="1600" dirty="0">
              <a:latin typeface="Courier" charset="0"/>
              <a:ea typeface="Courier" charset="0"/>
              <a:cs typeface="Courier" charset="0"/>
            </a:endParaRPr>
          </a:p>
          <a:p>
            <a:r>
              <a:rPr lang="en-US" sz="1600" dirty="0">
                <a:latin typeface="Courier" charset="0"/>
                <a:ea typeface="Courier" charset="0"/>
                <a:cs typeface="Courier" charset="0"/>
              </a:rPr>
              <a:t>static void __exit </a:t>
            </a:r>
            <a:r>
              <a:rPr lang="en-US" sz="1600" dirty="0" err="1" smtClean="0">
                <a:latin typeface="Courier" charset="0"/>
                <a:ea typeface="Courier" charset="0"/>
                <a:cs typeface="Courier" charset="0"/>
              </a:rPr>
              <a:t>cleanup_hello</a:t>
            </a:r>
            <a:r>
              <a:rPr lang="en-US" sz="1600" dirty="0" smtClean="0">
                <a:latin typeface="Courier" charset="0"/>
                <a:ea typeface="Courier" charset="0"/>
                <a:cs typeface="Courier" charset="0"/>
              </a:rPr>
              <a:t>(void)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en-US" sz="1600" dirty="0" err="1">
                <a:latin typeface="Courier" charset="0"/>
                <a:ea typeface="Courier" charset="0"/>
                <a:cs typeface="Courier" charset="0"/>
              </a:rPr>
              <a:t>printk</a:t>
            </a:r>
            <a:r>
              <a:rPr lang="en-US" sz="1600" dirty="0">
                <a:latin typeface="Courier" charset="0"/>
                <a:ea typeface="Courier" charset="0"/>
                <a:cs typeface="Courier" charset="0"/>
              </a:rPr>
              <a:t>(KERN_INFO "</a:t>
            </a:r>
            <a:r>
              <a:rPr lang="en-US" sz="1600" dirty="0" smtClean="0">
                <a:latin typeface="Courier" charset="0"/>
                <a:ea typeface="Courier" charset="0"/>
                <a:cs typeface="Courier" charset="0"/>
              </a:rPr>
              <a:t>Goodbye world!\n</a:t>
            </a:r>
            <a:r>
              <a:rPr lang="en-US" sz="1600" dirty="0">
                <a:latin typeface="Courier" charset="0"/>
                <a:ea typeface="Courier" charset="0"/>
                <a:cs typeface="Courier" charset="0"/>
              </a:rPr>
              <a:t>");</a:t>
            </a:r>
          </a:p>
          <a:p>
            <a:r>
              <a:rPr lang="en-US" sz="1600" dirty="0" smtClean="0">
                <a:latin typeface="Courier" charset="0"/>
                <a:ea typeface="Courier" charset="0"/>
                <a:cs typeface="Courier" charset="0"/>
              </a:rPr>
              <a:t>}</a:t>
            </a:r>
          </a:p>
          <a:p>
            <a:r>
              <a:rPr lang="en-US" sz="1600" dirty="0" err="1">
                <a:latin typeface="Courier" charset="0"/>
                <a:ea typeface="Courier" charset="0"/>
                <a:cs typeface="Courier" charset="0"/>
              </a:rPr>
              <a:t>module_init</a:t>
            </a:r>
            <a:r>
              <a:rPr lang="en-US" sz="1600" dirty="0">
                <a:latin typeface="Courier" charset="0"/>
                <a:ea typeface="Courier" charset="0"/>
                <a:cs typeface="Courier" charset="0"/>
              </a:rPr>
              <a:t>(</a:t>
            </a:r>
            <a:r>
              <a:rPr lang="en-US" sz="1600" dirty="0" err="1">
                <a:latin typeface="Courier" charset="0"/>
                <a:ea typeface="Courier" charset="0"/>
                <a:cs typeface="Courier" charset="0"/>
              </a:rPr>
              <a:t>init_hello</a:t>
            </a:r>
            <a:r>
              <a:rPr lang="en-US" sz="1600" dirty="0">
                <a:latin typeface="Courier" charset="0"/>
                <a:ea typeface="Courier" charset="0"/>
                <a:cs typeface="Courier" charset="0"/>
              </a:rPr>
              <a:t>);</a:t>
            </a:r>
          </a:p>
          <a:p>
            <a:r>
              <a:rPr lang="en-US" sz="1600" dirty="0" err="1">
                <a:latin typeface="Courier" charset="0"/>
                <a:ea typeface="Courier" charset="0"/>
                <a:cs typeface="Courier" charset="0"/>
              </a:rPr>
              <a:t>module_exit</a:t>
            </a:r>
            <a:r>
              <a:rPr lang="en-US" sz="1600" dirty="0">
                <a:latin typeface="Courier" charset="0"/>
                <a:ea typeface="Courier" charset="0"/>
                <a:cs typeface="Courier" charset="0"/>
              </a:rPr>
              <a:t>(</a:t>
            </a:r>
            <a:r>
              <a:rPr lang="en-US" sz="1600" dirty="0" err="1">
                <a:latin typeface="Courier" charset="0"/>
                <a:ea typeface="Courier" charset="0"/>
                <a:cs typeface="Courier" charset="0"/>
              </a:rPr>
              <a:t>cleanup_hello</a:t>
            </a:r>
            <a:r>
              <a:rPr lang="en-US" sz="1600" dirty="0">
                <a:latin typeface="Courier" charset="0"/>
                <a:ea typeface="Courier" charset="0"/>
                <a:cs typeface="Courier" charset="0"/>
              </a:rPr>
              <a:t>);</a:t>
            </a:r>
          </a:p>
          <a:p>
            <a:endParaRPr lang="en-US" sz="1600" dirty="0"/>
          </a:p>
        </p:txBody>
      </p:sp>
    </p:spTree>
    <p:extLst>
      <p:ext uri="{BB962C8B-B14F-4D97-AF65-F5344CB8AC3E}">
        <p14:creationId xmlns:p14="http://schemas.microsoft.com/office/powerpoint/2010/main" val="3225046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blinds(horizontal)">
                                      <p:cBhvr>
                                        <p:cTn id="30" dur="500"/>
                                        <p:tgtEl>
                                          <p:spTgt spid="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blinds(horizontal)">
                                      <p:cBhvr>
                                        <p:cTn id="35" dur="500"/>
                                        <p:tgtEl>
                                          <p:spTgt spid="5">
                                            <p:txEl>
                                              <p:pRg st="10" end="10"/>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blinds(horizontal)">
                                      <p:cBhvr>
                                        <p:cTn id="38" dur="500"/>
                                        <p:tgtEl>
                                          <p:spTgt spid="5">
                                            <p:txEl>
                                              <p:pRg st="11" end="11"/>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blinds(horizontal)">
                                      <p:cBhvr>
                                        <p:cTn id="41" dur="500"/>
                                        <p:tgtEl>
                                          <p:spTgt spid="5">
                                            <p:txEl>
                                              <p:pRg st="12" end="12"/>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blinds(horizontal)">
                                      <p:cBhvr>
                                        <p:cTn id="44" dur="500"/>
                                        <p:tgtEl>
                                          <p:spTgt spid="5">
                                            <p:txEl>
                                              <p:pRg st="13" end="13"/>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blinds(horizontal)">
                                      <p:cBhvr>
                                        <p:cTn id="47" dur="500"/>
                                        <p:tgtEl>
                                          <p:spTgt spid="5">
                                            <p:txEl>
                                              <p:pRg st="14" end="1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6" end="16"/>
                                            </p:txEl>
                                          </p:spTgt>
                                        </p:tgtEl>
                                        <p:attrNameLst>
                                          <p:attrName>style.visibility</p:attrName>
                                        </p:attrNameLst>
                                      </p:cBhvr>
                                      <p:to>
                                        <p:strVal val="visible"/>
                                      </p:to>
                                    </p:set>
                                    <p:animEffect transition="in" filter="blinds(horizontal)">
                                      <p:cBhvr>
                                        <p:cTn id="52" dur="500"/>
                                        <p:tgtEl>
                                          <p:spTgt spid="5">
                                            <p:txEl>
                                              <p:pRg st="16" end="16"/>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animEffect transition="in" filter="blinds(horizontal)">
                                      <p:cBhvr>
                                        <p:cTn id="55" dur="500"/>
                                        <p:tgtEl>
                                          <p:spTgt spid="5">
                                            <p:txEl>
                                              <p:pRg st="17" end="17"/>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5">
                                            <p:txEl>
                                              <p:pRg st="18" end="18"/>
                                            </p:txEl>
                                          </p:spTgt>
                                        </p:tgtEl>
                                        <p:attrNameLst>
                                          <p:attrName>style.visibility</p:attrName>
                                        </p:attrNameLst>
                                      </p:cBhvr>
                                      <p:to>
                                        <p:strVal val="visible"/>
                                      </p:to>
                                    </p:set>
                                    <p:animEffect transition="in" filter="blinds(horizontal)">
                                      <p:cBhvr>
                                        <p:cTn id="58" dur="500"/>
                                        <p:tgtEl>
                                          <p:spTgt spid="5">
                                            <p:txEl>
                                              <p:pRg st="18" end="18"/>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5">
                                            <p:txEl>
                                              <p:pRg st="19" end="19"/>
                                            </p:txEl>
                                          </p:spTgt>
                                        </p:tgtEl>
                                        <p:attrNameLst>
                                          <p:attrName>style.visibility</p:attrName>
                                        </p:attrNameLst>
                                      </p:cBhvr>
                                      <p:to>
                                        <p:strVal val="visible"/>
                                      </p:to>
                                    </p:set>
                                    <p:animEffect transition="in" filter="blinds(horizontal)">
                                      <p:cBhvr>
                                        <p:cTn id="61" dur="500"/>
                                        <p:tgtEl>
                                          <p:spTgt spid="5">
                                            <p:txEl>
                                              <p:pRg st="19" end="19"/>
                                            </p:txEl>
                                          </p:spTgt>
                                        </p:tgtEl>
                                      </p:cBhvr>
                                    </p:animEffect>
                                  </p:childTnLst>
                                </p:cTn>
                              </p:par>
                              <p:par>
                                <p:cTn id="62" presetID="3" presetClass="entr" presetSubtype="10" fill="hold" nodeType="withEffect">
                                  <p:stCondLst>
                                    <p:cond delay="0"/>
                                  </p:stCondLst>
                                  <p:childTnLst>
                                    <p:set>
                                      <p:cBhvr>
                                        <p:cTn id="63" dur="1" fill="hold">
                                          <p:stCondLst>
                                            <p:cond delay="0"/>
                                          </p:stCondLst>
                                        </p:cTn>
                                        <p:tgtEl>
                                          <p:spTgt spid="5">
                                            <p:txEl>
                                              <p:pRg st="20" end="20"/>
                                            </p:txEl>
                                          </p:spTgt>
                                        </p:tgtEl>
                                        <p:attrNameLst>
                                          <p:attrName>style.visibility</p:attrName>
                                        </p:attrNameLst>
                                      </p:cBhvr>
                                      <p:to>
                                        <p:strVal val="visible"/>
                                      </p:to>
                                    </p:set>
                                    <p:animEffect transition="in" filter="blinds(horizontal)">
                                      <p:cBhvr>
                                        <p:cTn id="64" dur="500"/>
                                        <p:tgtEl>
                                          <p:spTgt spid="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1339769"/>
          </a:xfrm>
        </p:spPr>
        <p:txBody>
          <a:bodyPr>
            <a:normAutofit/>
          </a:bodyPr>
          <a:lstStyle/>
          <a:p>
            <a:endParaRPr lang="en-US" dirty="0" smtClean="0"/>
          </a:p>
          <a:p>
            <a:r>
              <a:rPr lang="en-US" dirty="0" smtClean="0"/>
              <a:t>Check out the </a:t>
            </a:r>
            <a:r>
              <a:rPr lang="en-US" dirty="0" err="1" smtClean="0"/>
              <a:t>makefile</a:t>
            </a:r>
            <a:endParaRPr lang="en-US" dirty="0" smtClean="0"/>
          </a:p>
          <a:p>
            <a:pPr marL="0" indent="0">
              <a:buNone/>
            </a:pPr>
            <a:endParaRPr lang="en-US" dirty="0" smtClean="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
        <p:nvSpPr>
          <p:cNvPr id="5" name="TextBox 4"/>
          <p:cNvSpPr txBox="1"/>
          <p:nvPr/>
        </p:nvSpPr>
        <p:spPr>
          <a:xfrm>
            <a:off x="532435" y="3055716"/>
            <a:ext cx="8900932" cy="2308324"/>
          </a:xfrm>
          <a:prstGeom prst="rect">
            <a:avLst/>
          </a:prstGeom>
          <a:noFill/>
        </p:spPr>
        <p:txBody>
          <a:bodyPr wrap="square" rtlCol="0">
            <a:spAutoFit/>
          </a:bodyPr>
          <a:lstStyle/>
          <a:p>
            <a:r>
              <a:rPr lang="en-US" dirty="0" err="1"/>
              <a:t>obj</a:t>
            </a:r>
            <a:r>
              <a:rPr lang="en-US" dirty="0"/>
              <a:t>-m += </a:t>
            </a:r>
            <a:r>
              <a:rPr lang="en-US" dirty="0" err="1" smtClean="0"/>
              <a:t>hello.o</a:t>
            </a:r>
            <a:endParaRPr lang="en-US" dirty="0"/>
          </a:p>
          <a:p>
            <a:endParaRPr lang="en-US" dirty="0"/>
          </a:p>
          <a:p>
            <a:r>
              <a:rPr lang="en-US" dirty="0"/>
              <a:t>all:</a:t>
            </a:r>
          </a:p>
          <a:p>
            <a:r>
              <a:rPr lang="en-US" dirty="0"/>
              <a:t>	make -C /lib/modules/$(shell </a:t>
            </a:r>
            <a:r>
              <a:rPr lang="en-US" dirty="0" err="1"/>
              <a:t>uname</a:t>
            </a:r>
            <a:r>
              <a:rPr lang="en-US" dirty="0"/>
              <a:t> -r)/build M=$(PWD) modules</a:t>
            </a:r>
          </a:p>
          <a:p>
            <a:endParaRPr lang="en-US" dirty="0"/>
          </a:p>
          <a:p>
            <a:r>
              <a:rPr lang="en-US" dirty="0"/>
              <a:t>clean:</a:t>
            </a:r>
          </a:p>
          <a:p>
            <a:r>
              <a:rPr lang="en-US" dirty="0"/>
              <a:t>	make -C /lib/modules/$(shell </a:t>
            </a:r>
            <a:r>
              <a:rPr lang="en-US" dirty="0" err="1"/>
              <a:t>uname</a:t>
            </a:r>
            <a:r>
              <a:rPr lang="en-US" dirty="0"/>
              <a:t> -r)/build M=$(PWD) clean	</a:t>
            </a:r>
          </a:p>
          <a:p>
            <a:endParaRPr lang="en-US" dirty="0"/>
          </a:p>
        </p:txBody>
      </p:sp>
    </p:spTree>
    <p:extLst>
      <p:ext uri="{BB962C8B-B14F-4D97-AF65-F5344CB8AC3E}">
        <p14:creationId xmlns:p14="http://schemas.microsoft.com/office/powerpoint/2010/main" val="60716544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a:bodyPr>
          <a:lstStyle/>
          <a:p>
            <a:r>
              <a:rPr lang="en-US" dirty="0" smtClean="0"/>
              <a:t>Hello world module</a:t>
            </a:r>
            <a:endParaRPr lang="en-US" dirty="0"/>
          </a:p>
        </p:txBody>
      </p:sp>
      <p:sp>
        <p:nvSpPr>
          <p:cNvPr id="3" name="Content Placeholder 2"/>
          <p:cNvSpPr>
            <a:spLocks noGrp="1"/>
          </p:cNvSpPr>
          <p:nvPr>
            <p:ph idx="1"/>
          </p:nvPr>
        </p:nvSpPr>
        <p:spPr>
          <a:xfrm>
            <a:off x="457200" y="1600200"/>
            <a:ext cx="8229600" cy="4870047"/>
          </a:xfrm>
        </p:spPr>
        <p:txBody>
          <a:bodyPr>
            <a:normAutofit fontScale="92500" lnSpcReduction="20000"/>
          </a:bodyPr>
          <a:lstStyle/>
          <a:p>
            <a:r>
              <a:rPr lang="en-US" dirty="0" smtClean="0"/>
              <a:t>Compile:</a:t>
            </a:r>
          </a:p>
          <a:p>
            <a:pPr lvl="1"/>
            <a:r>
              <a:rPr lang="en-US" dirty="0" smtClean="0"/>
              <a:t>Make (NEVER make as root)</a:t>
            </a:r>
            <a:endParaRPr lang="en-US" dirty="0" smtClean="0"/>
          </a:p>
          <a:p>
            <a:r>
              <a:rPr lang="en-US" dirty="0" smtClean="0"/>
              <a:t>Install module</a:t>
            </a:r>
          </a:p>
          <a:p>
            <a:pPr lvl="1"/>
            <a:r>
              <a:rPr lang="en-US" dirty="0" err="1" smtClean="0"/>
              <a:t>sudo</a:t>
            </a:r>
            <a:r>
              <a:rPr lang="en-US" dirty="0" smtClean="0"/>
              <a:t> </a:t>
            </a:r>
            <a:r>
              <a:rPr lang="en-US" dirty="0" err="1" smtClean="0"/>
              <a:t>insmod</a:t>
            </a:r>
            <a:r>
              <a:rPr lang="en-US" dirty="0" smtClean="0"/>
              <a:t> </a:t>
            </a:r>
            <a:r>
              <a:rPr lang="en-US" dirty="0" err="1" smtClean="0"/>
              <a:t>hello.ko</a:t>
            </a:r>
            <a:endParaRPr lang="en-US" dirty="0" smtClean="0"/>
          </a:p>
          <a:p>
            <a:r>
              <a:rPr lang="en-US" dirty="0"/>
              <a:t>View modules</a:t>
            </a:r>
          </a:p>
          <a:p>
            <a:pPr lvl="1"/>
            <a:r>
              <a:rPr lang="en-US" dirty="0" err="1" smtClean="0"/>
              <a:t>sudo</a:t>
            </a:r>
            <a:r>
              <a:rPr lang="en-US" dirty="0" smtClean="0"/>
              <a:t> </a:t>
            </a:r>
            <a:r>
              <a:rPr lang="en-US" dirty="0" err="1" smtClean="0"/>
              <a:t>lsmod</a:t>
            </a:r>
            <a:endParaRPr lang="en-US" dirty="0" smtClean="0"/>
          </a:p>
          <a:p>
            <a:r>
              <a:rPr lang="en-US" dirty="0" smtClean="0"/>
              <a:t>Remove module</a:t>
            </a:r>
            <a:endParaRPr lang="en-US" dirty="0"/>
          </a:p>
          <a:p>
            <a:pPr lvl="1"/>
            <a:r>
              <a:rPr lang="en-US" dirty="0" err="1" smtClean="0"/>
              <a:t>sudo</a:t>
            </a:r>
            <a:r>
              <a:rPr lang="en-US" dirty="0" smtClean="0"/>
              <a:t> </a:t>
            </a:r>
            <a:r>
              <a:rPr lang="en-US" dirty="0" err="1" smtClean="0"/>
              <a:t>rmmod</a:t>
            </a:r>
            <a:r>
              <a:rPr lang="en-US" dirty="0" smtClean="0"/>
              <a:t> </a:t>
            </a:r>
            <a:r>
              <a:rPr lang="en-US" dirty="0" smtClean="0"/>
              <a:t>hello</a:t>
            </a:r>
            <a:endParaRPr lang="en-US" dirty="0"/>
          </a:p>
          <a:p>
            <a:r>
              <a:rPr lang="en-US" dirty="0" err="1" smtClean="0"/>
              <a:t>modprobe</a:t>
            </a:r>
            <a:r>
              <a:rPr lang="en-US" dirty="0" smtClean="0"/>
              <a:t>: do any of the above</a:t>
            </a:r>
          </a:p>
          <a:p>
            <a:r>
              <a:rPr lang="en-US" dirty="0" err="1" smtClean="0"/>
              <a:t>dmesg</a:t>
            </a:r>
            <a:r>
              <a:rPr lang="en-US" dirty="0" smtClean="0"/>
              <a:t> | tail</a:t>
            </a:r>
          </a:p>
          <a:p>
            <a:pPr lvl="1"/>
            <a:r>
              <a:rPr lang="en-US" dirty="0" smtClean="0"/>
              <a:t>View messages logged by your </a:t>
            </a:r>
            <a:r>
              <a:rPr lang="en-US" dirty="0" err="1" smtClean="0"/>
              <a:t>kmod</a:t>
            </a:r>
            <a:endParaRPr lang="en-US" dirty="0"/>
          </a:p>
        </p:txBody>
      </p:sp>
      <p:sp>
        <p:nvSpPr>
          <p:cNvPr id="4" name="TextBox 3"/>
          <p:cNvSpPr txBox="1"/>
          <p:nvPr/>
        </p:nvSpPr>
        <p:spPr>
          <a:xfrm>
            <a:off x="532435" y="30557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07269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err="1" smtClean="0"/>
              <a:t>sys_call_table</a:t>
            </a:r>
            <a:r>
              <a:rPr lang="en-US" dirty="0" smtClean="0"/>
              <a:t> is a pointer to the start of an array of pointers</a:t>
            </a:r>
          </a:p>
          <a:p>
            <a:r>
              <a:rPr lang="en-US" dirty="0" smtClean="0"/>
              <a:t>Can access the pointer of a </a:t>
            </a:r>
            <a:r>
              <a:rPr lang="en-US" dirty="0" err="1" smtClean="0"/>
              <a:t>syscall</a:t>
            </a:r>
            <a:r>
              <a:rPr lang="en-US" dirty="0" smtClean="0"/>
              <a:t> with </a:t>
            </a:r>
            <a:r>
              <a:rPr lang="en-US" dirty="0" err="1" smtClean="0"/>
              <a:t>syscall_table</a:t>
            </a:r>
            <a:r>
              <a:rPr lang="en-US" dirty="0" smtClean="0"/>
              <a:t>[__</a:t>
            </a:r>
            <a:r>
              <a:rPr lang="en-US" dirty="0" err="1" smtClean="0"/>
              <a:t>NR_namegoeshere</a:t>
            </a:r>
            <a:r>
              <a:rPr lang="en-US" dirty="0" smtClean="0"/>
              <a:t>]</a:t>
            </a:r>
          </a:p>
          <a:p>
            <a:pPr lvl="1"/>
            <a:r>
              <a:rPr lang="en-US" dirty="0" smtClean="0"/>
              <a:t>Is a function </a:t>
            </a:r>
            <a:r>
              <a:rPr lang="en-US" dirty="0" err="1" smtClean="0"/>
              <a:t>ptr</a:t>
            </a:r>
            <a:endParaRPr lang="en-US" dirty="0" smtClean="0"/>
          </a:p>
          <a:p>
            <a:pPr lvl="1"/>
            <a:r>
              <a:rPr lang="en-US" dirty="0" smtClean="0"/>
              <a:t>__</a:t>
            </a:r>
            <a:r>
              <a:rPr lang="en-US" dirty="0" err="1" smtClean="0"/>
              <a:t>NR_blah</a:t>
            </a:r>
            <a:r>
              <a:rPr lang="en-US" dirty="0" smtClean="0"/>
              <a:t> is the number of the </a:t>
            </a:r>
            <a:r>
              <a:rPr lang="en-US" dirty="0" err="1" smtClean="0"/>
              <a:t>syscall’s</a:t>
            </a:r>
            <a:r>
              <a:rPr lang="en-US" dirty="0" smtClean="0"/>
              <a:t> position in the SCT array, defined in </a:t>
            </a:r>
            <a:r>
              <a:rPr lang="en-US" dirty="0" err="1" smtClean="0"/>
              <a:t>unistd.h</a:t>
            </a:r>
            <a:endParaRPr lang="en-US" dirty="0" smtClean="0"/>
          </a:p>
          <a:p>
            <a:r>
              <a:rPr lang="en-US" dirty="0" smtClean="0"/>
              <a:t>Can we overwrite an entry in the </a:t>
            </a:r>
            <a:r>
              <a:rPr lang="en-US" dirty="0" err="1" smtClean="0"/>
              <a:t>syscall</a:t>
            </a:r>
            <a:r>
              <a:rPr lang="en-US" dirty="0" smtClean="0"/>
              <a:t> table with a pointer to our rouge function instead</a:t>
            </a:r>
            <a:endParaRPr lang="en-US" dirty="0"/>
          </a:p>
          <a:p>
            <a:endParaRPr lang="en-US" dirty="0"/>
          </a:p>
        </p:txBody>
      </p:sp>
    </p:spTree>
    <p:extLst>
      <p:ext uri="{BB962C8B-B14F-4D97-AF65-F5344CB8AC3E}">
        <p14:creationId xmlns:p14="http://schemas.microsoft.com/office/powerpoint/2010/main" val="21406271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The Concept</a:t>
            </a:r>
            <a:endParaRPr lang="en-US" dirty="0"/>
          </a:p>
        </p:txBody>
      </p:sp>
      <p:pic>
        <p:nvPicPr>
          <p:cNvPr id="4" name="Picture 3"/>
          <p:cNvPicPr>
            <a:picLocks noChangeAspect="1"/>
          </p:cNvPicPr>
          <p:nvPr/>
        </p:nvPicPr>
        <p:blipFill>
          <a:blip r:embed="rId2"/>
          <a:stretch>
            <a:fillRect/>
          </a:stretch>
        </p:blipFill>
        <p:spPr>
          <a:xfrm>
            <a:off x="952500" y="1585732"/>
            <a:ext cx="7239000" cy="5029200"/>
          </a:xfrm>
          <a:prstGeom prst="rect">
            <a:avLst/>
          </a:prstGeom>
        </p:spPr>
      </p:pic>
      <p:cxnSp>
        <p:nvCxnSpPr>
          <p:cNvPr id="6" name="Straight Arrow Connector 5"/>
          <p:cNvCxnSpPr/>
          <p:nvPr/>
        </p:nvCxnSpPr>
        <p:spPr>
          <a:xfrm flipH="1" flipV="1">
            <a:off x="5335929" y="2592729"/>
            <a:ext cx="748096" cy="1507604"/>
          </a:xfrm>
          <a:prstGeom prst="straightConnector1">
            <a:avLst/>
          </a:prstGeom>
          <a:ln w="12700">
            <a:solidFill>
              <a:schemeClr val="tx1"/>
            </a:solidFill>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9" name="Cross 8"/>
          <p:cNvSpPr/>
          <p:nvPr/>
        </p:nvSpPr>
        <p:spPr>
          <a:xfrm rot="2510374">
            <a:off x="5420298" y="2998196"/>
            <a:ext cx="398992" cy="405483"/>
          </a:xfrm>
          <a:prstGeom prst="plus">
            <a:avLst>
              <a:gd name="adj" fmla="val 44418"/>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3768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471612"/>
            <a:ext cx="8229600" cy="4525963"/>
          </a:xfrm>
        </p:spPr>
        <p:txBody>
          <a:bodyPr/>
          <a:lstStyle/>
          <a:p>
            <a:r>
              <a:rPr lang="en-US" dirty="0" smtClean="0"/>
              <a:t>To hook </a:t>
            </a:r>
            <a:r>
              <a:rPr lang="en-US" dirty="0" err="1" smtClean="0"/>
              <a:t>syscalls</a:t>
            </a:r>
            <a:r>
              <a:rPr lang="en-US" dirty="0" smtClean="0"/>
              <a:t>, we need to locate the start of the system call table in memory</a:t>
            </a:r>
          </a:p>
          <a:p>
            <a:r>
              <a:rPr lang="en-US" dirty="0" smtClean="0"/>
              <a:t>Need to find </a:t>
            </a:r>
            <a:r>
              <a:rPr lang="en-US" dirty="0" err="1" smtClean="0"/>
              <a:t>sys_call_table</a:t>
            </a:r>
            <a:r>
              <a:rPr lang="en-US" dirty="0" smtClean="0"/>
              <a:t>, memory </a:t>
            </a:r>
            <a:r>
              <a:rPr lang="en-US" dirty="0"/>
              <a:t>address to the start of the </a:t>
            </a:r>
            <a:r>
              <a:rPr lang="en-US" dirty="0" err="1"/>
              <a:t>syscall</a:t>
            </a:r>
            <a:r>
              <a:rPr lang="en-US" dirty="0"/>
              <a:t> table array</a:t>
            </a:r>
          </a:p>
          <a:p>
            <a:r>
              <a:rPr lang="en-US" dirty="0" smtClean="0"/>
              <a:t>One way: compile the kernel, statically define </a:t>
            </a:r>
            <a:r>
              <a:rPr lang="en-US" dirty="0" err="1" smtClean="0"/>
              <a:t>sys_call_table</a:t>
            </a:r>
            <a:r>
              <a:rPr lang="en-US" dirty="0" smtClean="0"/>
              <a:t> by the value found in /boot/</a:t>
            </a:r>
            <a:r>
              <a:rPr lang="en-US" dirty="0" err="1" smtClean="0"/>
              <a:t>System.map-x.x.x</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219919" y="5646832"/>
            <a:ext cx="8704162" cy="701486"/>
          </a:xfrm>
          <a:prstGeom prst="rect">
            <a:avLst/>
          </a:prstGeom>
        </p:spPr>
      </p:pic>
    </p:spTree>
    <p:extLst>
      <p:ext uri="{BB962C8B-B14F-4D97-AF65-F5344CB8AC3E}">
        <p14:creationId xmlns:p14="http://schemas.microsoft.com/office/powerpoint/2010/main" val="19593437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069"/>
            <a:ext cx="8229600" cy="1143000"/>
          </a:xfrm>
        </p:spPr>
        <p:txBody>
          <a:bodyPr/>
          <a:lstStyle/>
          <a:p>
            <a:r>
              <a:rPr lang="en-US" dirty="0" smtClean="0"/>
              <a:t>Finding the </a:t>
            </a:r>
            <a:r>
              <a:rPr lang="en-US" dirty="0" err="1" smtClean="0"/>
              <a:t>syscall_table</a:t>
            </a:r>
            <a:endParaRPr lang="en-US" dirty="0"/>
          </a:p>
        </p:txBody>
      </p:sp>
      <p:sp>
        <p:nvSpPr>
          <p:cNvPr id="3" name="Content Placeholder 2"/>
          <p:cNvSpPr>
            <a:spLocks noGrp="1"/>
          </p:cNvSpPr>
          <p:nvPr>
            <p:ph idx="1"/>
          </p:nvPr>
        </p:nvSpPr>
        <p:spPr>
          <a:xfrm>
            <a:off x="457200" y="1600200"/>
            <a:ext cx="8229600" cy="714737"/>
          </a:xfrm>
        </p:spPr>
        <p:txBody>
          <a:bodyPr>
            <a:normAutofit/>
          </a:bodyPr>
          <a:lstStyle/>
          <a:p>
            <a:r>
              <a:rPr lang="en-US" dirty="0" smtClean="0"/>
              <a:t>More complex way: find it dynamically. </a:t>
            </a:r>
          </a:p>
          <a:p>
            <a:endParaRPr lang="en-US" dirty="0"/>
          </a:p>
        </p:txBody>
      </p:sp>
      <p:sp>
        <p:nvSpPr>
          <p:cNvPr id="4" name="TextBox 3"/>
          <p:cNvSpPr txBox="1"/>
          <p:nvPr/>
        </p:nvSpPr>
        <p:spPr>
          <a:xfrm>
            <a:off x="856527" y="2314937"/>
            <a:ext cx="6647974" cy="4524315"/>
          </a:xfrm>
          <a:prstGeom prst="rect">
            <a:avLst/>
          </a:prstGeom>
          <a:noFill/>
        </p:spPr>
        <p:txBody>
          <a:bodyPr wrap="none" rtlCol="0">
            <a:spAutoFit/>
          </a:bodyPr>
          <a:lstStyle/>
          <a:p>
            <a:r>
              <a:rPr lang="en-US" sz="1200" dirty="0"/>
              <a:t>unsigned long *</a:t>
            </a:r>
            <a:r>
              <a:rPr lang="en-US" sz="1200" dirty="0" err="1"/>
              <a:t>find_sys_call_table</a:t>
            </a:r>
            <a:r>
              <a:rPr lang="en-US" sz="1200" dirty="0"/>
              <a:t> ( void )		</a:t>
            </a:r>
          </a:p>
          <a:p>
            <a:r>
              <a:rPr lang="en-US" sz="1200" dirty="0"/>
              <a:t>	{	</a:t>
            </a:r>
          </a:p>
          <a:p>
            <a:r>
              <a:rPr lang="da-DK" sz="1200" dirty="0"/>
              <a:t>	    </a:t>
            </a:r>
            <a:r>
              <a:rPr lang="da-DK" sz="1200" dirty="0" err="1"/>
              <a:t>char</a:t>
            </a:r>
            <a:r>
              <a:rPr lang="da-DK" sz="1200" dirty="0"/>
              <a:t> **p;	</a:t>
            </a:r>
          </a:p>
          <a:p>
            <a:r>
              <a:rPr lang="da-DK" sz="1200" dirty="0"/>
              <a:t>	    </a:t>
            </a:r>
            <a:r>
              <a:rPr lang="da-DK" sz="1200" dirty="0" err="1"/>
              <a:t>unsigned</a:t>
            </a:r>
            <a:r>
              <a:rPr lang="da-DK" sz="1200" dirty="0"/>
              <a:t> long </a:t>
            </a:r>
            <a:r>
              <a:rPr lang="da-DK" sz="1200" dirty="0" err="1"/>
              <a:t>sct_off</a:t>
            </a:r>
            <a:r>
              <a:rPr lang="da-DK" sz="1200" dirty="0"/>
              <a:t> = 0;	</a:t>
            </a:r>
          </a:p>
          <a:p>
            <a:r>
              <a:rPr lang="da-DK" sz="1200" dirty="0"/>
              <a:t>	    </a:t>
            </a:r>
            <a:r>
              <a:rPr lang="da-DK" sz="1200" dirty="0" err="1"/>
              <a:t>unsigned</a:t>
            </a:r>
            <a:r>
              <a:rPr lang="da-DK" sz="1200" dirty="0"/>
              <a:t> </a:t>
            </a:r>
            <a:r>
              <a:rPr lang="da-DK" sz="1200" dirty="0" err="1"/>
              <a:t>char</a:t>
            </a:r>
            <a:r>
              <a:rPr lang="da-DK" sz="1200" dirty="0"/>
              <a:t> </a:t>
            </a:r>
            <a:r>
              <a:rPr lang="da-DK" sz="1200" dirty="0" err="1"/>
              <a:t>code</a:t>
            </a:r>
            <a:r>
              <a:rPr lang="da-DK" sz="1200" dirty="0"/>
              <a:t>[512];	</a:t>
            </a:r>
          </a:p>
          <a:p>
            <a:r>
              <a:rPr lang="da-DK" sz="1200" dirty="0"/>
              <a:t>	</a:t>
            </a:r>
          </a:p>
          <a:p>
            <a:r>
              <a:rPr lang="da-DK" sz="1200" dirty="0"/>
              <a:t>	    </a:t>
            </a:r>
            <a:r>
              <a:rPr lang="da-DK" sz="1200" dirty="0" err="1"/>
              <a:t>rdmsrl</a:t>
            </a:r>
            <a:r>
              <a:rPr lang="da-DK" sz="1200" dirty="0"/>
              <a:t>(MSR_LSTAR, </a:t>
            </a:r>
            <a:r>
              <a:rPr lang="da-DK" sz="1200" dirty="0" err="1"/>
              <a:t>sct_off</a:t>
            </a:r>
            <a:r>
              <a:rPr lang="da-DK" sz="1200" dirty="0"/>
              <a:t>);	</a:t>
            </a:r>
          </a:p>
          <a:p>
            <a:r>
              <a:rPr lang="da-DK" sz="1200" dirty="0"/>
              <a:t>	    </a:t>
            </a:r>
            <a:r>
              <a:rPr lang="da-DK" sz="1200" dirty="0" err="1"/>
              <a:t>memcpy</a:t>
            </a:r>
            <a:r>
              <a:rPr lang="da-DK" sz="1200" dirty="0"/>
              <a:t>(</a:t>
            </a:r>
            <a:r>
              <a:rPr lang="da-DK" sz="1200" dirty="0" err="1"/>
              <a:t>code</a:t>
            </a:r>
            <a:r>
              <a:rPr lang="da-DK" sz="1200" dirty="0"/>
              <a:t>, (</a:t>
            </a:r>
            <a:r>
              <a:rPr lang="da-DK" sz="1200" dirty="0" err="1"/>
              <a:t>void</a:t>
            </a:r>
            <a:r>
              <a:rPr lang="da-DK" sz="1200" dirty="0"/>
              <a:t> *)</a:t>
            </a:r>
            <a:r>
              <a:rPr lang="da-DK" sz="1200" dirty="0" err="1"/>
              <a:t>sct_off</a:t>
            </a:r>
            <a:r>
              <a:rPr lang="da-DK" sz="1200" dirty="0"/>
              <a:t>, </a:t>
            </a:r>
            <a:r>
              <a:rPr lang="da-DK" sz="1200" dirty="0" err="1"/>
              <a:t>sizeof</a:t>
            </a:r>
            <a:r>
              <a:rPr lang="da-DK" sz="1200" dirty="0"/>
              <a:t>(</a:t>
            </a:r>
            <a:r>
              <a:rPr lang="da-DK" sz="1200" dirty="0" err="1"/>
              <a:t>code</a:t>
            </a:r>
            <a:r>
              <a:rPr lang="da-DK" sz="1200" dirty="0"/>
              <a:t>));	</a:t>
            </a:r>
          </a:p>
          <a:p>
            <a:r>
              <a:rPr lang="da-DK" sz="1200" dirty="0"/>
              <a:t>	</a:t>
            </a:r>
          </a:p>
          <a:p>
            <a:r>
              <a:rPr lang="nb-NO" sz="1200" dirty="0"/>
              <a:t>	    p = (</a:t>
            </a:r>
            <a:r>
              <a:rPr lang="nb-NO" sz="1200" dirty="0" err="1"/>
              <a:t>char</a:t>
            </a:r>
            <a:r>
              <a:rPr lang="nb-NO" sz="1200" dirty="0"/>
              <a:t> **)</a:t>
            </a:r>
            <a:r>
              <a:rPr lang="nb-NO" sz="1200" dirty="0" err="1"/>
              <a:t>memmem</a:t>
            </a:r>
            <a:r>
              <a:rPr lang="nb-NO" sz="1200" dirty="0"/>
              <a:t>(</a:t>
            </a:r>
            <a:r>
              <a:rPr lang="nb-NO" sz="1200" dirty="0" err="1"/>
              <a:t>code</a:t>
            </a:r>
            <a:r>
              <a:rPr lang="nb-NO" sz="1200" dirty="0"/>
              <a:t>, </a:t>
            </a:r>
            <a:r>
              <a:rPr lang="nb-NO" sz="1200" dirty="0" err="1"/>
              <a:t>sizeof</a:t>
            </a:r>
            <a:r>
              <a:rPr lang="nb-NO" sz="1200" dirty="0"/>
              <a:t>(</a:t>
            </a:r>
            <a:r>
              <a:rPr lang="nb-NO" sz="1200" dirty="0" err="1"/>
              <a:t>code</a:t>
            </a:r>
            <a:r>
              <a:rPr lang="nb-NO" sz="1200" dirty="0"/>
              <a:t>), "\</a:t>
            </a:r>
            <a:r>
              <a:rPr lang="nb-NO" sz="1200" dirty="0" err="1"/>
              <a:t>xff</a:t>
            </a:r>
            <a:r>
              <a:rPr lang="nb-NO" sz="1200" dirty="0"/>
              <a:t>\x14\xc5", 3);	</a:t>
            </a:r>
          </a:p>
          <a:p>
            <a:r>
              <a:rPr lang="nb-NO" sz="1200" dirty="0"/>
              <a:t>	</a:t>
            </a:r>
          </a:p>
          <a:p>
            <a:r>
              <a:rPr lang="en-US" sz="1200" dirty="0"/>
              <a:t>	    if ( p )	</a:t>
            </a:r>
          </a:p>
          <a:p>
            <a:r>
              <a:rPr lang="en-US" sz="1200" dirty="0"/>
              <a:t>	    {	</a:t>
            </a:r>
          </a:p>
          <a:p>
            <a:r>
              <a:rPr lang="en-US" sz="1200" dirty="0"/>
              <a:t>	        unsigned long *</a:t>
            </a:r>
            <a:r>
              <a:rPr lang="en-US" sz="1200" dirty="0" err="1"/>
              <a:t>sct</a:t>
            </a:r>
            <a:r>
              <a:rPr lang="en-US" sz="1200" dirty="0"/>
              <a:t> = *(unsigned long **)((char *)p + 3);	</a:t>
            </a:r>
          </a:p>
          <a:p>
            <a:r>
              <a:rPr lang="en-US" sz="1200" dirty="0"/>
              <a:t>		</a:t>
            </a:r>
          </a:p>
          <a:p>
            <a:r>
              <a:rPr lang="en-US" sz="1200" dirty="0"/>
              <a:t>	        </a:t>
            </a:r>
            <a:r>
              <a:rPr lang="en-US" sz="1200" dirty="0" err="1"/>
              <a:t>sct</a:t>
            </a:r>
            <a:r>
              <a:rPr lang="en-US" sz="1200" dirty="0"/>
              <a:t> = (unsigned long *)(((unsigned long)</a:t>
            </a:r>
            <a:r>
              <a:rPr lang="en-US" sz="1200" dirty="0" err="1"/>
              <a:t>sct</a:t>
            </a:r>
            <a:r>
              <a:rPr lang="en-US" sz="1200" dirty="0"/>
              <a:t> &amp; 0xffffffff) | 0xffffffff00000000);	</a:t>
            </a:r>
          </a:p>
          <a:p>
            <a:r>
              <a:rPr lang="en-US" sz="1200" dirty="0"/>
              <a:t>	</a:t>
            </a:r>
          </a:p>
          <a:p>
            <a:r>
              <a:rPr lang="en-US" sz="1200" dirty="0"/>
              <a:t>	</a:t>
            </a:r>
          </a:p>
          <a:p>
            <a:r>
              <a:rPr lang="is-IS" sz="1200" dirty="0"/>
              <a:t>	        return sct;	</a:t>
            </a:r>
          </a:p>
          <a:p>
            <a:r>
              <a:rPr lang="is-IS" sz="1200" dirty="0"/>
              <a:t>	    }	</a:t>
            </a:r>
          </a:p>
          <a:p>
            <a:r>
              <a:rPr lang="hu-HU" sz="1200" dirty="0"/>
              <a:t>	    </a:t>
            </a:r>
            <a:r>
              <a:rPr lang="hu-HU" sz="1200" dirty="0" err="1"/>
              <a:t>else</a:t>
            </a:r>
            <a:r>
              <a:rPr lang="hu-HU" sz="1200" dirty="0"/>
              <a:t>	</a:t>
            </a:r>
          </a:p>
          <a:p>
            <a:r>
              <a:rPr lang="is-IS" sz="1200" dirty="0"/>
              <a:t>	        return NULL;	</a:t>
            </a:r>
          </a:p>
          <a:p>
            <a:r>
              <a:rPr lang="is-IS" sz="1200" dirty="0"/>
              <a:t>	}	</a:t>
            </a:r>
          </a:p>
          <a:p>
            <a:endParaRPr lang="en-US" sz="1200" dirty="0"/>
          </a:p>
        </p:txBody>
      </p:sp>
    </p:spTree>
    <p:extLst>
      <p:ext uri="{BB962C8B-B14F-4D97-AF65-F5344CB8AC3E}">
        <p14:creationId xmlns:p14="http://schemas.microsoft.com/office/powerpoint/2010/main" val="10495618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Syscall</a:t>
            </a:r>
            <a:r>
              <a:rPr lang="en-US" dirty="0" smtClean="0"/>
              <a:t> hooking</a:t>
            </a:r>
            <a:endParaRPr lang="en-US" dirty="0"/>
          </a:p>
        </p:txBody>
      </p:sp>
      <p:sp>
        <p:nvSpPr>
          <p:cNvPr id="3" name="Content Placeholder 2"/>
          <p:cNvSpPr>
            <a:spLocks noGrp="1"/>
          </p:cNvSpPr>
          <p:nvPr>
            <p:ph idx="1"/>
          </p:nvPr>
        </p:nvSpPr>
        <p:spPr/>
        <p:txBody>
          <a:bodyPr/>
          <a:lstStyle/>
          <a:p>
            <a:r>
              <a:rPr lang="en-US" dirty="0" smtClean="0"/>
              <a:t>For simplicity, we are statically defining our </a:t>
            </a:r>
            <a:r>
              <a:rPr lang="en-US" dirty="0" err="1" smtClean="0"/>
              <a:t>syscall</a:t>
            </a:r>
            <a:r>
              <a:rPr lang="en-US" dirty="0" smtClean="0"/>
              <a:t> table location.</a:t>
            </a:r>
          </a:p>
          <a:p>
            <a:r>
              <a:rPr lang="en-US" dirty="0" smtClean="0"/>
              <a:t>Note that x86_64 has two </a:t>
            </a:r>
            <a:r>
              <a:rPr lang="en-US" dirty="0" err="1" smtClean="0"/>
              <a:t>sys_call</a:t>
            </a:r>
            <a:r>
              <a:rPr lang="en-US" dirty="0" smtClean="0"/>
              <a:t> tables, we will only be dealing with the first</a:t>
            </a:r>
          </a:p>
          <a:p>
            <a:r>
              <a:rPr lang="en-US" dirty="0" smtClean="0"/>
              <a:t>However, the system call table is in protected memory…</a:t>
            </a:r>
            <a:endParaRPr lang="en-US" dirty="0"/>
          </a:p>
        </p:txBody>
      </p:sp>
    </p:spTree>
    <p:extLst>
      <p:ext uri="{BB962C8B-B14F-4D97-AF65-F5344CB8AC3E}">
        <p14:creationId xmlns:p14="http://schemas.microsoft.com/office/powerpoint/2010/main" val="19417270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Bypassing kernel write protections</a:t>
            </a:r>
            <a:endParaRPr lang="en-US" dirty="0"/>
          </a:p>
        </p:txBody>
      </p:sp>
      <p:sp>
        <p:nvSpPr>
          <p:cNvPr id="3" name="Content Placeholder 2"/>
          <p:cNvSpPr>
            <a:spLocks noGrp="1"/>
          </p:cNvSpPr>
          <p:nvPr>
            <p:ph idx="1"/>
          </p:nvPr>
        </p:nvSpPr>
        <p:spPr/>
        <p:txBody>
          <a:bodyPr/>
          <a:lstStyle/>
          <a:p>
            <a:r>
              <a:rPr lang="en-US" dirty="0" smtClean="0"/>
              <a:t>Refer back to: </a:t>
            </a:r>
          </a:p>
          <a:p>
            <a:endParaRPr lang="en-US" dirty="0"/>
          </a:p>
          <a:p>
            <a:r>
              <a:rPr lang="en-US" dirty="0" smtClean="0"/>
              <a:t>Note that there is an R (not a RW), meaning the page of memory where the  </a:t>
            </a:r>
            <a:r>
              <a:rPr lang="en-US" dirty="0" err="1" smtClean="0"/>
              <a:t>sys_call_table</a:t>
            </a:r>
            <a:r>
              <a:rPr lang="en-US" dirty="0" smtClean="0"/>
              <a:t> array is write-protected. </a:t>
            </a:r>
          </a:p>
          <a:p>
            <a:pPr lvl="1"/>
            <a:r>
              <a:rPr lang="en-US" dirty="0" smtClean="0"/>
              <a:t>Even at ring/privilege level 0</a:t>
            </a:r>
          </a:p>
          <a:p>
            <a:r>
              <a:rPr lang="en-US" dirty="0" smtClean="0"/>
              <a:t>How can we bypass the kernel’s/processor’s write protect mode?</a:t>
            </a:r>
            <a:endParaRPr lang="en-US" dirty="0"/>
          </a:p>
        </p:txBody>
      </p:sp>
      <p:pic>
        <p:nvPicPr>
          <p:cNvPr id="4" name="Picture 3"/>
          <p:cNvPicPr>
            <a:picLocks noChangeAspect="1"/>
          </p:cNvPicPr>
          <p:nvPr/>
        </p:nvPicPr>
        <p:blipFill>
          <a:blip r:embed="rId2"/>
          <a:stretch>
            <a:fillRect/>
          </a:stretch>
        </p:blipFill>
        <p:spPr>
          <a:xfrm>
            <a:off x="583878" y="2190871"/>
            <a:ext cx="7721600" cy="622300"/>
          </a:xfrm>
          <a:prstGeom prst="rect">
            <a:avLst/>
          </a:prstGeom>
        </p:spPr>
      </p:pic>
    </p:spTree>
    <p:extLst>
      <p:ext uri="{BB962C8B-B14F-4D97-AF65-F5344CB8AC3E}">
        <p14:creationId xmlns:p14="http://schemas.microsoft.com/office/powerpoint/2010/main" val="787562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a:t>
            </a:r>
            <a:endParaRPr lang="en-US" dirty="0"/>
          </a:p>
        </p:txBody>
      </p:sp>
      <p:sp>
        <p:nvSpPr>
          <p:cNvPr id="3" name="Content Placeholder 2"/>
          <p:cNvSpPr>
            <a:spLocks noGrp="1"/>
          </p:cNvSpPr>
          <p:nvPr>
            <p:ph idx="1"/>
          </p:nvPr>
        </p:nvSpPr>
        <p:spPr/>
        <p:txBody>
          <a:bodyPr/>
          <a:lstStyle/>
          <a:p>
            <a:r>
              <a:rPr lang="en-US" dirty="0" smtClean="0"/>
              <a:t>Why does Greg know all of this stuff about kernel rootkits?</a:t>
            </a:r>
          </a:p>
          <a:p>
            <a:pPr lvl="1"/>
            <a:r>
              <a:rPr lang="en-US" dirty="0" smtClean="0"/>
              <a:t>Is he a government spy?</a:t>
            </a:r>
          </a:p>
          <a:p>
            <a:pPr lvl="1"/>
            <a:r>
              <a:rPr lang="en-US" dirty="0" smtClean="0"/>
              <a:t>Secret agent?</a:t>
            </a:r>
          </a:p>
          <a:p>
            <a:pPr lvl="1"/>
            <a:r>
              <a:rPr lang="en-US" dirty="0" smtClean="0"/>
              <a:t>More attractive James Bond?</a:t>
            </a:r>
          </a:p>
          <a:p>
            <a:pPr lvl="1"/>
            <a:r>
              <a:rPr lang="en-US" dirty="0" smtClean="0"/>
              <a:t>James Bond </a:t>
            </a:r>
            <a:r>
              <a:rPr lang="en-US" dirty="0" err="1" smtClean="0"/>
              <a:t>supervillian</a:t>
            </a:r>
            <a:r>
              <a:rPr lang="en-US" dirty="0" smtClean="0"/>
              <a:t>?</a:t>
            </a:r>
          </a:p>
        </p:txBody>
      </p:sp>
    </p:spTree>
    <p:extLst>
      <p:ext uri="{BB962C8B-B14F-4D97-AF65-F5344CB8AC3E}">
        <p14:creationId xmlns:p14="http://schemas.microsoft.com/office/powerpoint/2010/main" val="35221914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write protection (with cr0)</a:t>
            </a:r>
            <a:endParaRPr lang="en-US" dirty="0"/>
          </a:p>
        </p:txBody>
      </p:sp>
      <p:sp>
        <p:nvSpPr>
          <p:cNvPr id="3" name="Content Placeholder 2"/>
          <p:cNvSpPr>
            <a:spLocks noGrp="1"/>
          </p:cNvSpPr>
          <p:nvPr>
            <p:ph idx="1"/>
          </p:nvPr>
        </p:nvSpPr>
        <p:spPr>
          <a:xfrm>
            <a:off x="457199" y="1600200"/>
            <a:ext cx="8327985" cy="5043668"/>
          </a:xfrm>
        </p:spPr>
        <p:txBody>
          <a:bodyPr>
            <a:normAutofit fontScale="92500" lnSpcReduction="10000"/>
          </a:bodyPr>
          <a:lstStyle/>
          <a:p>
            <a:r>
              <a:rPr lang="en-US" sz="3000" dirty="0" smtClean="0"/>
              <a:t>Cr0 is a control register (32 bit on x86, 64 on x86-64)</a:t>
            </a:r>
          </a:p>
          <a:p>
            <a:r>
              <a:rPr lang="en-US" sz="3000" dirty="0" smtClean="0"/>
              <a:t>CPU will prevent writing to protected memory pages if bit 16 is on (WP mode)</a:t>
            </a:r>
          </a:p>
          <a:p>
            <a:r>
              <a:rPr lang="en-US" sz="3000" dirty="0" smtClean="0"/>
              <a:t>We need to flip this bit</a:t>
            </a:r>
          </a:p>
          <a:p>
            <a:r>
              <a:rPr lang="en-US" sz="3000" dirty="0" smtClean="0"/>
              <a:t>Linux conveniently has a read_cr0 and write_cr0 function</a:t>
            </a:r>
          </a:p>
          <a:p>
            <a:r>
              <a:rPr lang="en-US" sz="3000" dirty="0" smtClean="0"/>
              <a:t>To disable WP; bitwise and cr0 (not 0x10000): </a:t>
            </a:r>
          </a:p>
          <a:p>
            <a:pPr lvl="1"/>
            <a:r>
              <a:rPr lang="en-US" sz="2600" dirty="0" smtClean="0"/>
              <a:t>write_cr0 </a:t>
            </a:r>
            <a:r>
              <a:rPr lang="en-US" sz="2600" dirty="0"/>
              <a:t>(read_cr0 () &amp; (~ 0x10000</a:t>
            </a:r>
            <a:r>
              <a:rPr lang="en-US" sz="2600" dirty="0" smtClean="0"/>
              <a:t>));</a:t>
            </a:r>
          </a:p>
          <a:p>
            <a:r>
              <a:rPr lang="en-US" sz="3000" dirty="0" smtClean="0"/>
              <a:t>To enable WP; bitwise cr0 or 0x10000:</a:t>
            </a:r>
          </a:p>
          <a:p>
            <a:pPr lvl="1"/>
            <a:r>
              <a:rPr lang="en-US" sz="2600" dirty="0" smtClean="0"/>
              <a:t>write_cr0 </a:t>
            </a:r>
            <a:r>
              <a:rPr lang="en-US" sz="2600" dirty="0"/>
              <a:t>(read_cr0 () | 0x10000)</a:t>
            </a:r>
            <a:r>
              <a:rPr lang="en-US" sz="2600" dirty="0" smtClean="0"/>
              <a:t>;</a:t>
            </a:r>
          </a:p>
        </p:txBody>
      </p:sp>
    </p:spTree>
    <p:extLst>
      <p:ext uri="{BB962C8B-B14F-4D97-AF65-F5344CB8AC3E}">
        <p14:creationId xmlns:p14="http://schemas.microsoft.com/office/powerpoint/2010/main" val="8139200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write protection </a:t>
            </a:r>
            <a:br>
              <a:rPr lang="en-US" dirty="0" smtClean="0"/>
            </a:br>
            <a:r>
              <a:rPr lang="en-US" sz="3100" dirty="0" smtClean="0"/>
              <a:t>(a more clever way)</a:t>
            </a:r>
            <a:endParaRPr lang="en-US" sz="3100" dirty="0"/>
          </a:p>
        </p:txBody>
      </p:sp>
      <p:sp>
        <p:nvSpPr>
          <p:cNvPr id="3" name="Content Placeholder 2"/>
          <p:cNvSpPr>
            <a:spLocks noGrp="1"/>
          </p:cNvSpPr>
          <p:nvPr>
            <p:ph idx="1"/>
          </p:nvPr>
        </p:nvSpPr>
        <p:spPr>
          <a:xfrm>
            <a:off x="457199" y="1600200"/>
            <a:ext cx="8327985" cy="5043668"/>
          </a:xfrm>
        </p:spPr>
        <p:txBody>
          <a:bodyPr>
            <a:normAutofit fontScale="92500" lnSpcReduction="20000"/>
          </a:bodyPr>
          <a:lstStyle/>
          <a:p>
            <a:r>
              <a:rPr lang="en-US" sz="3000" dirty="0" smtClean="0"/>
              <a:t>Also conveniently, the kernel has a function to change the </a:t>
            </a:r>
            <a:r>
              <a:rPr lang="en-US" sz="3000" dirty="0" err="1" smtClean="0"/>
              <a:t>rw</a:t>
            </a:r>
            <a:r>
              <a:rPr lang="en-US" sz="3000" dirty="0" smtClean="0"/>
              <a:t>/</a:t>
            </a:r>
            <a:r>
              <a:rPr lang="en-US" sz="3000" dirty="0" err="1" smtClean="0"/>
              <a:t>ro</a:t>
            </a:r>
            <a:r>
              <a:rPr lang="en-US" sz="3000" dirty="0" smtClean="0"/>
              <a:t> properties on kernel memory pages</a:t>
            </a:r>
          </a:p>
          <a:p>
            <a:r>
              <a:rPr lang="en-US" sz="3000" dirty="0" smtClean="0"/>
              <a:t>Procedure:</a:t>
            </a:r>
          </a:p>
          <a:p>
            <a:pPr lvl="1"/>
            <a:r>
              <a:rPr lang="en-US" sz="2600" dirty="0" smtClean="0"/>
              <a:t>Find the “</a:t>
            </a:r>
            <a:r>
              <a:rPr lang="en-US" sz="2600" dirty="0" err="1" smtClean="0"/>
              <a:t>set_pages_rw</a:t>
            </a:r>
            <a:r>
              <a:rPr lang="en-US" sz="2600" dirty="0" smtClean="0"/>
              <a:t>” and “</a:t>
            </a:r>
            <a:r>
              <a:rPr lang="en-US" sz="2600" dirty="0" err="1" smtClean="0"/>
              <a:t>set_pages_ro</a:t>
            </a:r>
            <a:r>
              <a:rPr lang="en-US" sz="2600" dirty="0" smtClean="0"/>
              <a:t>” symbols in the kernel map</a:t>
            </a:r>
          </a:p>
          <a:p>
            <a:pPr lvl="1"/>
            <a:r>
              <a:rPr lang="en-US" sz="2600" dirty="0" smtClean="0"/>
              <a:t>Call those functions by dereferencing in the same way as cr0:</a:t>
            </a:r>
          </a:p>
          <a:p>
            <a:pPr lvl="2"/>
            <a:r>
              <a:rPr lang="en-US" sz="1700" dirty="0"/>
              <a:t>void (*</a:t>
            </a:r>
            <a:r>
              <a:rPr lang="en-US" sz="1700" dirty="0" err="1"/>
              <a:t>pages_rw</a:t>
            </a:r>
            <a:r>
              <a:rPr lang="en-US" sz="1700" dirty="0"/>
              <a:t>)(</a:t>
            </a:r>
            <a:r>
              <a:rPr lang="en-US" sz="1700" dirty="0" err="1"/>
              <a:t>struct</a:t>
            </a:r>
            <a:r>
              <a:rPr lang="en-US" sz="1700" dirty="0"/>
              <a:t> page *page, </a:t>
            </a:r>
            <a:r>
              <a:rPr lang="en-US" sz="1700" dirty="0" err="1"/>
              <a:t>int</a:t>
            </a:r>
            <a:r>
              <a:rPr lang="en-US" sz="1700" dirty="0"/>
              <a:t> </a:t>
            </a:r>
            <a:r>
              <a:rPr lang="en-US" sz="1700" dirty="0" err="1"/>
              <a:t>numpages</a:t>
            </a:r>
            <a:r>
              <a:rPr lang="en-US" sz="1700" dirty="0"/>
              <a:t>) =  (void *</a:t>
            </a:r>
            <a:r>
              <a:rPr lang="en-US" sz="1700" dirty="0" smtClean="0"/>
              <a:t>)0xdeadbeef</a:t>
            </a:r>
          </a:p>
          <a:p>
            <a:pPr lvl="2"/>
            <a:r>
              <a:rPr lang="en-US" sz="1700" dirty="0" err="1" smtClean="0"/>
              <a:t>struct</a:t>
            </a:r>
            <a:r>
              <a:rPr lang="en-US" sz="1700" dirty="0" smtClean="0"/>
              <a:t> page *</a:t>
            </a:r>
            <a:r>
              <a:rPr lang="en-US" sz="1700" dirty="0" err="1" smtClean="0"/>
              <a:t>sys_call_page_temp</a:t>
            </a:r>
            <a:r>
              <a:rPr lang="en-US" sz="1700" dirty="0" smtClean="0"/>
              <a:t> </a:t>
            </a:r>
            <a:r>
              <a:rPr lang="en-US" sz="1700" dirty="0"/>
              <a:t>= </a:t>
            </a:r>
            <a:r>
              <a:rPr lang="en-US" sz="1700" dirty="0" err="1"/>
              <a:t>virt_to_page</a:t>
            </a:r>
            <a:r>
              <a:rPr lang="en-US" sz="1700" dirty="0"/>
              <a:t>(&amp;</a:t>
            </a:r>
            <a:r>
              <a:rPr lang="en-US" sz="1700" dirty="0" err="1"/>
              <a:t>syscall_table</a:t>
            </a:r>
            <a:r>
              <a:rPr lang="en-US" sz="1700" dirty="0"/>
              <a:t>)</a:t>
            </a:r>
            <a:r>
              <a:rPr lang="en-US" sz="1700" dirty="0" smtClean="0"/>
              <a:t>;</a:t>
            </a:r>
          </a:p>
          <a:p>
            <a:pPr lvl="2"/>
            <a:r>
              <a:rPr lang="en-US" sz="1700" dirty="0" err="1"/>
              <a:t>pages_rw</a:t>
            </a:r>
            <a:r>
              <a:rPr lang="en-US" sz="1700" dirty="0"/>
              <a:t>(</a:t>
            </a:r>
            <a:r>
              <a:rPr lang="en-US" sz="1700" dirty="0" err="1"/>
              <a:t>sys_call_page_temp</a:t>
            </a:r>
            <a:r>
              <a:rPr lang="en-US" sz="1700" dirty="0"/>
              <a:t>, 1);</a:t>
            </a:r>
            <a:endParaRPr lang="en-US" sz="1700" dirty="0" smtClean="0"/>
          </a:p>
          <a:p>
            <a:r>
              <a:rPr lang="en-US" sz="3000" dirty="0" smtClean="0"/>
              <a:t>Safer than disabling cr0 system wide, even if it’s for &lt;1ms</a:t>
            </a:r>
          </a:p>
          <a:p>
            <a:r>
              <a:rPr lang="en-US" sz="3000" dirty="0" smtClean="0"/>
              <a:t>For today, we’ll just stick with cr0</a:t>
            </a:r>
          </a:p>
        </p:txBody>
      </p:sp>
    </p:spTree>
    <p:extLst>
      <p:ext uri="{BB962C8B-B14F-4D97-AF65-F5344CB8AC3E}">
        <p14:creationId xmlns:p14="http://schemas.microsoft.com/office/powerpoint/2010/main" val="20263048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199" y="1600200"/>
            <a:ext cx="8327985" cy="5043668"/>
          </a:xfrm>
        </p:spPr>
        <p:txBody>
          <a:bodyPr>
            <a:normAutofit/>
          </a:bodyPr>
          <a:lstStyle/>
          <a:p>
            <a:r>
              <a:rPr lang="en-US" dirty="0" smtClean="0"/>
              <a:t>That’s all we need to know to write a basic kernel rootkit</a:t>
            </a:r>
          </a:p>
          <a:p>
            <a:r>
              <a:rPr lang="en-US" dirty="0" smtClean="0"/>
              <a:t>Will not function as a rootkit by definition, but lays the foundation</a:t>
            </a:r>
          </a:p>
          <a:p>
            <a:pPr lvl="1"/>
            <a:r>
              <a:rPr lang="en-US" dirty="0" smtClean="0"/>
              <a:t>We will only hook </a:t>
            </a:r>
            <a:r>
              <a:rPr lang="en-US" dirty="0" err="1" smtClean="0"/>
              <a:t>sys_write</a:t>
            </a:r>
            <a:r>
              <a:rPr lang="en-US" dirty="0" smtClean="0"/>
              <a:t> for simplicity’s sake, but to actually function as a ‘root’ kit, would need to hook: </a:t>
            </a:r>
          </a:p>
          <a:p>
            <a:pPr lvl="2"/>
            <a:r>
              <a:rPr lang="en-US" dirty="0" err="1" smtClean="0"/>
              <a:t>asmlinkage</a:t>
            </a:r>
            <a:r>
              <a:rPr lang="en-US" dirty="0" smtClean="0"/>
              <a:t> </a:t>
            </a:r>
            <a:r>
              <a:rPr lang="en-US" b="1" dirty="0" err="1"/>
              <a:t>int</a:t>
            </a:r>
            <a:r>
              <a:rPr lang="en-US" dirty="0"/>
              <a:t> </a:t>
            </a:r>
            <a:r>
              <a:rPr lang="en-US" dirty="0" err="1" smtClean="0"/>
              <a:t>sys_setreuid</a:t>
            </a:r>
            <a:r>
              <a:rPr lang="en-US" dirty="0" smtClean="0"/>
              <a:t> </a:t>
            </a:r>
            <a:r>
              <a:rPr lang="en-US" dirty="0"/>
              <a:t>(</a:t>
            </a:r>
            <a:r>
              <a:rPr lang="en-US" dirty="0" err="1"/>
              <a:t>uid_t</a:t>
            </a:r>
            <a:r>
              <a:rPr lang="en-US" dirty="0"/>
              <a:t> </a:t>
            </a:r>
            <a:r>
              <a:rPr lang="en-US" dirty="0" err="1"/>
              <a:t>ruid</a:t>
            </a:r>
            <a:r>
              <a:rPr lang="en-US" dirty="0"/>
              <a:t>, </a:t>
            </a:r>
            <a:r>
              <a:rPr lang="en-US" dirty="0" err="1"/>
              <a:t>uid_t</a:t>
            </a:r>
            <a:r>
              <a:rPr lang="en-US" dirty="0"/>
              <a:t> </a:t>
            </a:r>
            <a:r>
              <a:rPr lang="en-US" dirty="0" err="1"/>
              <a:t>euid</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20665589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Hooking </a:t>
            </a:r>
            <a:r>
              <a:rPr lang="en-US" dirty="0" err="1" smtClean="0"/>
              <a:t>sys_write</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err="1" smtClean="0"/>
              <a:t>Grep</a:t>
            </a:r>
            <a:r>
              <a:rPr lang="en-US" dirty="0"/>
              <a:t> </a:t>
            </a:r>
            <a:r>
              <a:rPr lang="en-US" dirty="0" smtClean="0"/>
              <a:t>/boot/</a:t>
            </a:r>
            <a:r>
              <a:rPr lang="en-US" dirty="0" err="1" smtClean="0"/>
              <a:t>System.map</a:t>
            </a:r>
            <a:r>
              <a:rPr lang="en-US" dirty="0" smtClean="0"/>
              <a:t>-X.X.X for </a:t>
            </a:r>
            <a:r>
              <a:rPr lang="en-US" dirty="0" err="1" smtClean="0"/>
              <a:t>sys_call_table</a:t>
            </a:r>
            <a:endParaRPr lang="en-US" dirty="0" smtClean="0"/>
          </a:p>
          <a:p>
            <a:pPr marL="342900" lvl="1" indent="-342900">
              <a:buFont typeface="Arial"/>
              <a:buChar char="•"/>
            </a:pPr>
            <a:r>
              <a:rPr lang="en-US" dirty="0" smtClean="0"/>
              <a:t>Steps:</a:t>
            </a:r>
          </a:p>
          <a:p>
            <a:pPr marL="742950" lvl="2" indent="-342900"/>
            <a:r>
              <a:rPr lang="en-US" dirty="0" smtClean="0"/>
              <a:t>Define </a:t>
            </a:r>
            <a:r>
              <a:rPr lang="en-US" dirty="0" err="1" smtClean="0"/>
              <a:t>sys_call_table</a:t>
            </a:r>
            <a:r>
              <a:rPr lang="en-US" dirty="0" smtClean="0"/>
              <a:t> statically</a:t>
            </a:r>
          </a:p>
          <a:p>
            <a:pPr marL="742950" lvl="2" indent="-342900"/>
            <a:r>
              <a:rPr lang="en-US" dirty="0" smtClean="0"/>
              <a:t>Write a new </a:t>
            </a:r>
            <a:r>
              <a:rPr lang="en-US" dirty="0" err="1" smtClean="0"/>
              <a:t>sys_write</a:t>
            </a:r>
            <a:r>
              <a:rPr lang="en-US" dirty="0" smtClean="0"/>
              <a:t>()</a:t>
            </a:r>
          </a:p>
          <a:p>
            <a:pPr marL="742950" lvl="2" indent="-342900"/>
            <a:r>
              <a:rPr lang="en-US" dirty="0" smtClean="0"/>
              <a:t>Save old </a:t>
            </a:r>
            <a:r>
              <a:rPr lang="en-US" dirty="0" err="1" smtClean="0"/>
              <a:t>sys_write</a:t>
            </a:r>
            <a:endParaRPr lang="en-US" dirty="0"/>
          </a:p>
          <a:p>
            <a:pPr marL="742950" lvl="2" indent="-342900"/>
            <a:r>
              <a:rPr lang="en-US" dirty="0" smtClean="0"/>
              <a:t>Flip cr0</a:t>
            </a:r>
          </a:p>
          <a:p>
            <a:pPr marL="742950" lvl="2" indent="-342900"/>
            <a:r>
              <a:rPr lang="en-US" dirty="0" smtClean="0"/>
              <a:t>Copy new *</a:t>
            </a:r>
            <a:r>
              <a:rPr lang="en-US" dirty="0" err="1" smtClean="0"/>
              <a:t>sys_write</a:t>
            </a:r>
            <a:r>
              <a:rPr lang="en-US" dirty="0" smtClean="0"/>
              <a:t> into SCT</a:t>
            </a:r>
          </a:p>
          <a:p>
            <a:pPr marL="742950" lvl="2" indent="-342900"/>
            <a:r>
              <a:rPr lang="en-US" dirty="0" smtClean="0"/>
              <a:t>Flip cr0</a:t>
            </a:r>
          </a:p>
          <a:p>
            <a:pPr marL="742950" lvl="2" indent="-342900"/>
            <a:r>
              <a:rPr lang="en-US" dirty="0" smtClean="0"/>
              <a:t>Also cleanup</a:t>
            </a:r>
          </a:p>
          <a:p>
            <a:pPr marL="400050" lvl="2" indent="0">
              <a:buNone/>
            </a:pPr>
            <a:endParaRPr lang="en-US" dirty="0" smtClean="0"/>
          </a:p>
          <a:p>
            <a:pPr marL="342900" lvl="1" indent="-342900">
              <a:buFont typeface="Arial"/>
              <a:buChar char="•"/>
            </a:pPr>
            <a:r>
              <a:rPr lang="en-US" dirty="0" smtClean="0"/>
              <a:t>Function definition:</a:t>
            </a:r>
          </a:p>
          <a:p>
            <a:pPr marL="400050" lvl="2" indent="0">
              <a:buNone/>
            </a:pPr>
            <a:r>
              <a:rPr lang="en-US" sz="1700" dirty="0" err="1" smtClean="0"/>
              <a:t>asmlinkage</a:t>
            </a:r>
            <a:r>
              <a:rPr lang="en-US" sz="1700" dirty="0" smtClean="0"/>
              <a:t> </a:t>
            </a:r>
            <a:r>
              <a:rPr lang="en-US" sz="1700" dirty="0"/>
              <a:t>long </a:t>
            </a:r>
            <a:r>
              <a:rPr lang="en-US" sz="1700" dirty="0" err="1"/>
              <a:t>sys_write</a:t>
            </a:r>
            <a:r>
              <a:rPr lang="en-US" sz="1700" dirty="0"/>
              <a:t>(unsigned </a:t>
            </a:r>
            <a:r>
              <a:rPr lang="en-US" sz="1700" dirty="0" err="1"/>
              <a:t>int</a:t>
            </a:r>
            <a:r>
              <a:rPr lang="en-US" sz="1700" dirty="0"/>
              <a:t> </a:t>
            </a:r>
            <a:r>
              <a:rPr lang="en-US" sz="1700" dirty="0" err="1"/>
              <a:t>fd</a:t>
            </a:r>
            <a:r>
              <a:rPr lang="en-US" sz="1700" dirty="0"/>
              <a:t>, </a:t>
            </a:r>
            <a:r>
              <a:rPr lang="en-US" sz="1700" dirty="0" err="1"/>
              <a:t>const</a:t>
            </a:r>
            <a:r>
              <a:rPr lang="en-US" sz="1700" dirty="0"/>
              <a:t> char __user *</a:t>
            </a:r>
            <a:r>
              <a:rPr lang="en-US" sz="1700" dirty="0" err="1"/>
              <a:t>buf</a:t>
            </a:r>
            <a:r>
              <a:rPr lang="en-US" sz="1700" dirty="0"/>
              <a:t>, </a:t>
            </a:r>
            <a:r>
              <a:rPr lang="en-US" sz="1700" dirty="0" err="1"/>
              <a:t>size_t</a:t>
            </a:r>
            <a:r>
              <a:rPr lang="en-US" sz="1700" dirty="0"/>
              <a:t> count);</a:t>
            </a:r>
          </a:p>
          <a:p>
            <a:pPr marL="0" lvl="1" indent="0">
              <a:buNone/>
            </a:pPr>
            <a:endParaRPr lang="en-US" sz="2000" dirty="0" smtClean="0"/>
          </a:p>
        </p:txBody>
      </p:sp>
    </p:spTree>
    <p:extLst>
      <p:ext uri="{BB962C8B-B14F-4D97-AF65-F5344CB8AC3E}">
        <p14:creationId xmlns:p14="http://schemas.microsoft.com/office/powerpoint/2010/main" val="18912527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Myrootkit.c</a:t>
            </a:r>
            <a:endParaRPr lang="en-US" dirty="0"/>
          </a:p>
        </p:txBody>
      </p:sp>
      <p:sp>
        <p:nvSpPr>
          <p:cNvPr id="3" name="Content Placeholder 2"/>
          <p:cNvSpPr>
            <a:spLocks noGrp="1"/>
          </p:cNvSpPr>
          <p:nvPr>
            <p:ph idx="1"/>
          </p:nvPr>
        </p:nvSpPr>
        <p:spPr>
          <a:xfrm>
            <a:off x="457200" y="1600200"/>
            <a:ext cx="8229600" cy="4846899"/>
          </a:xfrm>
        </p:spPr>
        <p:txBody>
          <a:bodyPr>
            <a:normAutofit fontScale="92500" lnSpcReduction="10000"/>
          </a:bodyPr>
          <a:lstStyle/>
          <a:p>
            <a:pPr marL="342900" lvl="1" indent="-342900">
              <a:buFont typeface="Arial"/>
              <a:buChar char="•"/>
            </a:pPr>
            <a:r>
              <a:rPr lang="en-US" dirty="0"/>
              <a:t>Major keys:</a:t>
            </a:r>
          </a:p>
          <a:p>
            <a:pPr marL="857250" lvl="2" indent="-457200">
              <a:buAutoNum type="arabicParenR"/>
            </a:pPr>
            <a:r>
              <a:rPr lang="en-US" dirty="0" smtClean="0"/>
              <a:t>You'll </a:t>
            </a:r>
            <a:r>
              <a:rPr lang="en-US" dirty="0"/>
              <a:t>need the found </a:t>
            </a:r>
            <a:r>
              <a:rPr lang="en-US" dirty="0" err="1"/>
              <a:t>syscall_table</a:t>
            </a:r>
            <a:r>
              <a:rPr lang="en-US" dirty="0"/>
              <a:t> address found in the symbol map </a:t>
            </a:r>
            <a:endParaRPr lang="en-US" dirty="0" smtClean="0"/>
          </a:p>
          <a:p>
            <a:pPr marL="857250" lvl="2" indent="-457200">
              <a:buAutoNum type="arabicParenR"/>
            </a:pPr>
            <a:r>
              <a:rPr lang="en-US" dirty="0" smtClean="0"/>
              <a:t>In </a:t>
            </a:r>
            <a:r>
              <a:rPr lang="en-US" dirty="0"/>
              <a:t>your hijacked write, you'll need to call the original </a:t>
            </a:r>
            <a:r>
              <a:rPr lang="en-US" dirty="0" smtClean="0"/>
              <a:t>write</a:t>
            </a:r>
          </a:p>
          <a:p>
            <a:pPr marL="1314450" lvl="3" indent="-457200"/>
            <a:r>
              <a:rPr lang="en-US" dirty="0" err="1" smtClean="0"/>
              <a:t>syscall_table</a:t>
            </a:r>
            <a:r>
              <a:rPr lang="en-US" dirty="0" smtClean="0"/>
              <a:t> is an array of function pointers in memory…</a:t>
            </a:r>
          </a:p>
          <a:p>
            <a:pPr marL="1314450" lvl="3" indent="-457200"/>
            <a:r>
              <a:rPr lang="en-US" dirty="0" smtClean="0"/>
              <a:t>__</a:t>
            </a:r>
            <a:r>
              <a:rPr lang="en-US" dirty="0" err="1" smtClean="0"/>
              <a:t>NR_write</a:t>
            </a:r>
            <a:r>
              <a:rPr lang="en-US" dirty="0" smtClean="0"/>
              <a:t> is a constant, which identified which location in </a:t>
            </a:r>
            <a:r>
              <a:rPr lang="en-US" dirty="0" err="1" smtClean="0"/>
              <a:t>syscall_table</a:t>
            </a:r>
            <a:r>
              <a:rPr lang="en-US" dirty="0" smtClean="0"/>
              <a:t>…</a:t>
            </a:r>
          </a:p>
          <a:p>
            <a:pPr marL="1314450" lvl="3" indent="-457200"/>
            <a:r>
              <a:rPr lang="en-US" dirty="0" smtClean="0"/>
              <a:t>this </a:t>
            </a:r>
            <a:r>
              <a:rPr lang="en-US" dirty="0"/>
              <a:t>makes it super easy to read to </a:t>
            </a:r>
            <a:r>
              <a:rPr lang="en-US" dirty="0" smtClean="0"/>
              <a:t>and write to the SCT for </a:t>
            </a:r>
            <a:r>
              <a:rPr lang="en-US" dirty="0"/>
              <a:t>your </a:t>
            </a:r>
            <a:r>
              <a:rPr lang="en-US" dirty="0" smtClean="0"/>
              <a:t>hook…</a:t>
            </a:r>
          </a:p>
          <a:p>
            <a:pPr marL="857250" lvl="2" indent="-457200">
              <a:buAutoNum type="arabicParenR"/>
            </a:pPr>
            <a:r>
              <a:rPr lang="en-US" dirty="0" smtClean="0"/>
              <a:t>For </a:t>
            </a:r>
            <a:r>
              <a:rPr lang="en-US" dirty="0"/>
              <a:t>your </a:t>
            </a:r>
            <a:r>
              <a:rPr lang="en-US" dirty="0" err="1"/>
              <a:t>init</a:t>
            </a:r>
            <a:r>
              <a:rPr lang="en-US" dirty="0"/>
              <a:t>, </a:t>
            </a:r>
            <a:r>
              <a:rPr lang="en-US" dirty="0" smtClean="0"/>
              <a:t>disable </a:t>
            </a:r>
            <a:r>
              <a:rPr lang="en-US" dirty="0"/>
              <a:t>protected memory mode is added for you, but you'll need to write the </a:t>
            </a:r>
            <a:r>
              <a:rPr lang="en-US" dirty="0" smtClean="0"/>
              <a:t>hook.</a:t>
            </a:r>
          </a:p>
          <a:p>
            <a:pPr marL="1314450" lvl="3" indent="-457200"/>
            <a:r>
              <a:rPr lang="en-US" dirty="0" smtClean="0"/>
              <a:t>Remember </a:t>
            </a:r>
            <a:r>
              <a:rPr lang="en-US" dirty="0"/>
              <a:t>to store the original write before you </a:t>
            </a:r>
            <a:r>
              <a:rPr lang="en-US" dirty="0" smtClean="0"/>
              <a:t>hook</a:t>
            </a:r>
          </a:p>
          <a:p>
            <a:pPr marL="857250" lvl="2" indent="-457200">
              <a:buAutoNum type="arabicParenR"/>
            </a:pPr>
            <a:r>
              <a:rPr lang="en-US" dirty="0"/>
              <a:t>Y</a:t>
            </a:r>
            <a:r>
              <a:rPr lang="en-US" dirty="0" smtClean="0"/>
              <a:t>ou'll </a:t>
            </a:r>
            <a:r>
              <a:rPr lang="en-US" dirty="0"/>
              <a:t>be restoring the original system call in exit()</a:t>
            </a:r>
            <a:endParaRPr lang="en-US" sz="2000" dirty="0" smtClean="0"/>
          </a:p>
        </p:txBody>
      </p:sp>
    </p:spTree>
    <p:extLst>
      <p:ext uri="{BB962C8B-B14F-4D97-AF65-F5344CB8AC3E}">
        <p14:creationId xmlns:p14="http://schemas.microsoft.com/office/powerpoint/2010/main" val="19017730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a:t>
            </a:r>
            <a:endParaRPr lang="en-US" dirty="0"/>
          </a:p>
        </p:txBody>
      </p:sp>
      <p:sp>
        <p:nvSpPr>
          <p:cNvPr id="3" name="Content Placeholder 2"/>
          <p:cNvSpPr>
            <a:spLocks noGrp="1"/>
          </p:cNvSpPr>
          <p:nvPr>
            <p:ph idx="1"/>
          </p:nvPr>
        </p:nvSpPr>
        <p:spPr/>
        <p:txBody>
          <a:bodyPr/>
          <a:lstStyle/>
          <a:p>
            <a:r>
              <a:rPr lang="en-US" dirty="0" smtClean="0"/>
              <a:t>echo “fingers crossed” &amp;&amp; make</a:t>
            </a:r>
          </a:p>
          <a:p>
            <a:r>
              <a:rPr lang="en-US" dirty="0" err="1" smtClean="0"/>
              <a:t>insmod</a:t>
            </a:r>
            <a:r>
              <a:rPr lang="en-US" dirty="0" smtClean="0"/>
              <a:t> </a:t>
            </a:r>
            <a:r>
              <a:rPr lang="en-US" dirty="0" err="1" smtClean="0"/>
              <a:t>myrootkit.ko</a:t>
            </a:r>
            <a:endParaRPr lang="en-US" dirty="0" smtClean="0"/>
          </a:p>
          <a:p>
            <a:r>
              <a:rPr lang="en-US" dirty="0" smtClean="0"/>
              <a:t>Screen should be spamming “</a:t>
            </a:r>
            <a:r>
              <a:rPr lang="en-US" dirty="0" err="1" smtClean="0"/>
              <a:t>pwnd</a:t>
            </a:r>
            <a:r>
              <a:rPr lang="en-US" dirty="0" smtClean="0"/>
              <a:t>”</a:t>
            </a:r>
          </a:p>
          <a:p>
            <a:r>
              <a:rPr lang="en-US" dirty="0" smtClean="0"/>
              <a:t>Type </a:t>
            </a:r>
            <a:r>
              <a:rPr lang="en-US" dirty="0" err="1" smtClean="0"/>
              <a:t>rmmod</a:t>
            </a:r>
            <a:r>
              <a:rPr lang="en-US" dirty="0" smtClean="0"/>
              <a:t> </a:t>
            </a:r>
            <a:r>
              <a:rPr lang="en-US" dirty="0" err="1" smtClean="0"/>
              <a:t>myrootkit</a:t>
            </a:r>
            <a:r>
              <a:rPr lang="en-US" dirty="0" smtClean="0"/>
              <a:t> to stop the madness (try not to make any typos)</a:t>
            </a:r>
          </a:p>
          <a:p>
            <a:r>
              <a:rPr lang="en-US" dirty="0" smtClean="0"/>
              <a:t>Congrats! You’ve just written a rootkit</a:t>
            </a:r>
          </a:p>
        </p:txBody>
      </p:sp>
    </p:spTree>
    <p:extLst>
      <p:ext uri="{BB962C8B-B14F-4D97-AF65-F5344CB8AC3E}">
        <p14:creationId xmlns:p14="http://schemas.microsoft.com/office/powerpoint/2010/main" val="16880500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fun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If you’re done early and are ambitions, try to hook </a:t>
            </a:r>
            <a:r>
              <a:rPr lang="en-US" dirty="0" err="1" smtClean="0"/>
              <a:t>sys_read</a:t>
            </a:r>
            <a:r>
              <a:rPr lang="en-US" dirty="0" smtClean="0"/>
              <a:t>:</a:t>
            </a:r>
          </a:p>
          <a:p>
            <a:pPr lvl="1"/>
            <a:r>
              <a:rPr lang="en-US" dirty="0" smtClean="0"/>
              <a:t>Prototype for </a:t>
            </a:r>
            <a:r>
              <a:rPr lang="en-US" dirty="0" err="1" smtClean="0"/>
              <a:t>sys_read</a:t>
            </a:r>
            <a:r>
              <a:rPr lang="en-US" dirty="0" smtClean="0"/>
              <a:t> is </a:t>
            </a:r>
          </a:p>
          <a:p>
            <a:pPr lvl="2"/>
            <a:r>
              <a:rPr lang="en-US" dirty="0" err="1" smtClean="0"/>
              <a:t>ssize_t</a:t>
            </a:r>
            <a:r>
              <a:rPr lang="en-US" dirty="0" smtClean="0"/>
              <a:t> </a:t>
            </a:r>
            <a:r>
              <a:rPr lang="en-US" dirty="0"/>
              <a:t>read(</a:t>
            </a:r>
            <a:r>
              <a:rPr lang="en-US" dirty="0" err="1"/>
              <a:t>int</a:t>
            </a:r>
            <a:r>
              <a:rPr lang="en-US" dirty="0"/>
              <a:t> </a:t>
            </a:r>
            <a:r>
              <a:rPr lang="en-US" dirty="0" err="1"/>
              <a:t>fd</a:t>
            </a:r>
            <a:r>
              <a:rPr lang="en-US" dirty="0"/>
              <a:t>, void *</a:t>
            </a:r>
            <a:r>
              <a:rPr lang="en-US" dirty="0" err="1"/>
              <a:t>buf</a:t>
            </a:r>
            <a:r>
              <a:rPr lang="en-US" dirty="0"/>
              <a:t>, </a:t>
            </a:r>
            <a:r>
              <a:rPr lang="en-US" dirty="0" err="1"/>
              <a:t>size_t</a:t>
            </a:r>
            <a:r>
              <a:rPr lang="en-US" dirty="0"/>
              <a:t> count)</a:t>
            </a:r>
            <a:r>
              <a:rPr lang="en-US" dirty="0" smtClean="0"/>
              <a:t>;</a:t>
            </a:r>
          </a:p>
          <a:p>
            <a:pPr lvl="2"/>
            <a:r>
              <a:rPr lang="en-US" dirty="0" smtClean="0"/>
              <a:t>Very similar to </a:t>
            </a:r>
            <a:r>
              <a:rPr lang="en-US" dirty="0" err="1" smtClean="0"/>
              <a:t>sys_write</a:t>
            </a:r>
            <a:endParaRPr lang="en-US" dirty="0"/>
          </a:p>
          <a:p>
            <a:pPr lvl="2"/>
            <a:r>
              <a:rPr lang="en-US" dirty="0" smtClean="0"/>
              <a:t>You would hook </a:t>
            </a:r>
            <a:r>
              <a:rPr lang="en-US" dirty="0" err="1" smtClean="0"/>
              <a:t>sys_read</a:t>
            </a:r>
            <a:r>
              <a:rPr lang="en-US" dirty="0" smtClean="0"/>
              <a:t> the same way as </a:t>
            </a:r>
            <a:r>
              <a:rPr lang="en-US" dirty="0" err="1" smtClean="0"/>
              <a:t>sys_write</a:t>
            </a:r>
            <a:r>
              <a:rPr lang="en-US" dirty="0" smtClean="0"/>
              <a:t>, but with the different </a:t>
            </a:r>
            <a:r>
              <a:rPr lang="en-US" dirty="0" err="1" smtClean="0"/>
              <a:t>func</a:t>
            </a:r>
            <a:r>
              <a:rPr lang="en-US" dirty="0" smtClean="0"/>
              <a:t> prototype</a:t>
            </a:r>
          </a:p>
          <a:p>
            <a:pPr lvl="2"/>
            <a:r>
              <a:rPr lang="en-US" dirty="0" smtClean="0"/>
              <a:t>Include </a:t>
            </a:r>
            <a:r>
              <a:rPr lang="en-US" dirty="0"/>
              <a:t>include/</a:t>
            </a:r>
            <a:r>
              <a:rPr lang="en-US" dirty="0" err="1"/>
              <a:t>linux</a:t>
            </a:r>
            <a:r>
              <a:rPr lang="en-US" dirty="0"/>
              <a:t>/</a:t>
            </a:r>
            <a:r>
              <a:rPr lang="en-US" dirty="0" err="1" smtClean="0"/>
              <a:t>string.h</a:t>
            </a:r>
            <a:r>
              <a:rPr lang="en-US" dirty="0" smtClean="0"/>
              <a:t> to do useful things</a:t>
            </a:r>
          </a:p>
          <a:p>
            <a:pPr lvl="1"/>
            <a:r>
              <a:rPr lang="en-US" dirty="0" smtClean="0"/>
              <a:t>Try doing something along the lines of: </a:t>
            </a:r>
            <a:endParaRPr lang="en-US" dirty="0"/>
          </a:p>
          <a:p>
            <a:pPr lvl="2"/>
            <a:r>
              <a:rPr lang="en-US" dirty="0"/>
              <a:t>i</a:t>
            </a:r>
            <a:r>
              <a:rPr lang="en-US" dirty="0" smtClean="0"/>
              <a:t>f (</a:t>
            </a:r>
            <a:r>
              <a:rPr lang="en-US" dirty="0" err="1" smtClean="0"/>
              <a:t>strcmp</a:t>
            </a:r>
            <a:r>
              <a:rPr lang="en-US" dirty="0" smtClean="0"/>
              <a:t>(</a:t>
            </a:r>
            <a:r>
              <a:rPr lang="en-US" dirty="0" err="1" smtClean="0"/>
              <a:t>buf</a:t>
            </a:r>
            <a:r>
              <a:rPr lang="en-US" dirty="0" smtClean="0"/>
              <a:t>, “secret string”) == 0) {</a:t>
            </a:r>
          </a:p>
          <a:p>
            <a:pPr marL="1371600" lvl="3" indent="0">
              <a:buNone/>
            </a:pPr>
            <a:r>
              <a:rPr lang="en-US" dirty="0" smtClean="0"/>
              <a:t>return count; //we don’t print their string</a:t>
            </a:r>
          </a:p>
          <a:p>
            <a:pPr marL="914400" lvl="2" indent="0">
              <a:buNone/>
            </a:pPr>
            <a:r>
              <a:rPr lang="en-US" dirty="0"/>
              <a:t> </a:t>
            </a:r>
            <a:r>
              <a:rPr lang="en-US" dirty="0" smtClean="0"/>
              <a:t>   }</a:t>
            </a:r>
          </a:p>
          <a:p>
            <a:pPr marL="914400" lvl="2" indent="0">
              <a:buNone/>
            </a:pPr>
            <a:r>
              <a:rPr lang="en-US" dirty="0"/>
              <a:t> </a:t>
            </a:r>
            <a:r>
              <a:rPr lang="en-US" dirty="0" smtClean="0"/>
              <a:t>   // else do something else</a:t>
            </a:r>
          </a:p>
          <a:p>
            <a:r>
              <a:rPr lang="en-US" dirty="0" smtClean="0"/>
              <a:t>Aside: if you put the wrong address in for the SCT or clobber some weird memory memory address, you’ll likely get a kernel oops. </a:t>
            </a:r>
          </a:p>
          <a:p>
            <a:pPr lvl="1"/>
            <a:r>
              <a:rPr lang="en-US" dirty="0" smtClean="0"/>
              <a:t>Try it, it’s fun!</a:t>
            </a:r>
          </a:p>
        </p:txBody>
      </p:sp>
    </p:spTree>
    <p:extLst>
      <p:ext uri="{BB962C8B-B14F-4D97-AF65-F5344CB8AC3E}">
        <p14:creationId xmlns:p14="http://schemas.microsoft.com/office/powerpoint/2010/main" val="15929329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kernel rootkit</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github.com/mncoppola/suterusu</a:t>
            </a:r>
            <a:endParaRPr lang="en-US" dirty="0" smtClean="0"/>
          </a:p>
          <a:p>
            <a:r>
              <a:rPr lang="en-US" dirty="0" err="1" smtClean="0"/>
              <a:t>Suterusu</a:t>
            </a:r>
            <a:endParaRPr lang="en-US" dirty="0" smtClean="0"/>
          </a:p>
          <a:p>
            <a:pPr lvl="1"/>
            <a:r>
              <a:rPr lang="en-US" dirty="0" smtClean="0"/>
              <a:t>Works on </a:t>
            </a:r>
            <a:r>
              <a:rPr lang="en-US" dirty="0"/>
              <a:t>L</a:t>
            </a:r>
            <a:r>
              <a:rPr lang="en-US" dirty="0" smtClean="0"/>
              <a:t>inux 2.6, Linux 3.x, x86, x86_64, AMD64, and ARM (so yes, Android too)</a:t>
            </a:r>
            <a:endParaRPr lang="en-US" dirty="0"/>
          </a:p>
        </p:txBody>
      </p:sp>
    </p:spTree>
    <p:extLst>
      <p:ext uri="{BB962C8B-B14F-4D97-AF65-F5344CB8AC3E}">
        <p14:creationId xmlns:p14="http://schemas.microsoft.com/office/powerpoint/2010/main" val="21857435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Suterusu</a:t>
            </a:r>
            <a:r>
              <a:rPr lang="en-US" dirty="0" smtClean="0"/>
              <a:t> hooks two different ways</a:t>
            </a:r>
            <a:endParaRPr lang="en-US" dirty="0"/>
          </a:p>
        </p:txBody>
      </p:sp>
      <p:sp>
        <p:nvSpPr>
          <p:cNvPr id="3" name="Content Placeholder 2"/>
          <p:cNvSpPr>
            <a:spLocks noGrp="1"/>
          </p:cNvSpPr>
          <p:nvPr>
            <p:ph idx="1"/>
          </p:nvPr>
        </p:nvSpPr>
        <p:spPr/>
        <p:txBody>
          <a:bodyPr>
            <a:normAutofit lnSpcReduction="10000"/>
          </a:bodyPr>
          <a:lstStyle/>
          <a:p>
            <a:r>
              <a:rPr lang="en-US" dirty="0"/>
              <a:t>Replace the pointer to the system call in sys call </a:t>
            </a:r>
            <a:r>
              <a:rPr lang="en-US" dirty="0" smtClean="0"/>
              <a:t>table (what we did in the demo)</a:t>
            </a:r>
          </a:p>
          <a:p>
            <a:r>
              <a:rPr lang="en-US" dirty="0"/>
              <a:t>Or, write over the beginning the original system call, and </a:t>
            </a:r>
            <a:r>
              <a:rPr lang="en-US" dirty="0" smtClean="0"/>
              <a:t>modify instructions to jump to another function</a:t>
            </a:r>
          </a:p>
          <a:p>
            <a:r>
              <a:rPr lang="en-US" dirty="0" smtClean="0"/>
              <a:t>Second way is more complex, requires rewriting the first few bytes of the original system call, and re-implementing  the original call</a:t>
            </a:r>
            <a:endParaRPr lang="en-US" dirty="0"/>
          </a:p>
        </p:txBody>
      </p:sp>
    </p:spTree>
    <p:extLst>
      <p:ext uri="{BB962C8B-B14F-4D97-AF65-F5344CB8AC3E}">
        <p14:creationId xmlns:p14="http://schemas.microsoft.com/office/powerpoint/2010/main" val="23055226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Jmp</a:t>
            </a:r>
            <a:r>
              <a:rPr lang="en-US" dirty="0" smtClean="0"/>
              <a:t> from original SC</a:t>
            </a:r>
            <a:endParaRPr lang="en-US" dirty="0"/>
          </a:p>
        </p:txBody>
      </p:sp>
      <p:sp>
        <p:nvSpPr>
          <p:cNvPr id="5" name="TextBox 4"/>
          <p:cNvSpPr txBox="1"/>
          <p:nvPr/>
        </p:nvSpPr>
        <p:spPr>
          <a:xfrm>
            <a:off x="457200" y="1371214"/>
            <a:ext cx="8819910" cy="1815882"/>
          </a:xfrm>
          <a:prstGeom prst="rect">
            <a:avLst/>
          </a:prstGeom>
          <a:noFill/>
        </p:spPr>
        <p:txBody>
          <a:bodyPr wrap="square" rtlCol="0">
            <a:spAutoFit/>
          </a:bodyPr>
          <a:lstStyle/>
          <a:p>
            <a:r>
              <a:rPr lang="en-US" sz="1600" dirty="0"/>
              <a:t>//Taken from </a:t>
            </a:r>
            <a:r>
              <a:rPr lang="en-US" sz="1600" dirty="0" err="1"/>
              <a:t>suterusu</a:t>
            </a:r>
            <a:endParaRPr lang="en-US" sz="1600" dirty="0"/>
          </a:p>
          <a:p>
            <a:r>
              <a:rPr lang="en-US" sz="1600" dirty="0"/>
              <a:t>//x86:</a:t>
            </a:r>
          </a:p>
          <a:p>
            <a:r>
              <a:rPr lang="en-US" sz="1600" dirty="0" smtClean="0"/>
              <a:t>// </a:t>
            </a:r>
            <a:r>
              <a:rPr lang="en-US" sz="1600" dirty="0"/>
              <a:t>push $</a:t>
            </a:r>
            <a:r>
              <a:rPr lang="en-US" sz="1600" dirty="0" err="1"/>
              <a:t>addr</a:t>
            </a:r>
            <a:r>
              <a:rPr lang="en-US" sz="1600" dirty="0"/>
              <a:t>; ret</a:t>
            </a:r>
          </a:p>
          <a:p>
            <a:r>
              <a:rPr lang="pl-PL" sz="1600" dirty="0"/>
              <a:t>    </a:t>
            </a:r>
            <a:r>
              <a:rPr lang="pl-PL" sz="1600" dirty="0" err="1"/>
              <a:t>memcpy</a:t>
            </a:r>
            <a:r>
              <a:rPr lang="pl-PL" sz="1600" dirty="0"/>
              <a:t>(</a:t>
            </a:r>
            <a:r>
              <a:rPr lang="pl-PL" sz="1600" dirty="0" err="1"/>
              <a:t>n_code</a:t>
            </a:r>
            <a:r>
              <a:rPr lang="pl-PL" sz="1600" dirty="0"/>
              <a:t>, "\x68\x00\x00\x00\x00\xc3", HIJACK_SIZE);</a:t>
            </a:r>
          </a:p>
          <a:p>
            <a:r>
              <a:rPr lang="pl-PL" sz="1600" dirty="0"/>
              <a:t>//x64:</a:t>
            </a:r>
          </a:p>
          <a:p>
            <a:r>
              <a:rPr lang="pl-PL" sz="1600" dirty="0" smtClean="0"/>
              <a:t>// </a:t>
            </a:r>
            <a:r>
              <a:rPr lang="pl-PL" sz="1600" dirty="0" err="1"/>
              <a:t>mov</a:t>
            </a:r>
            <a:r>
              <a:rPr lang="pl-PL" sz="1600" dirty="0"/>
              <a:t> </a:t>
            </a:r>
            <a:r>
              <a:rPr lang="pl-PL" sz="1600" dirty="0" err="1"/>
              <a:t>rax</a:t>
            </a:r>
            <a:r>
              <a:rPr lang="pl-PL" sz="1600" dirty="0"/>
              <a:t>, $</a:t>
            </a:r>
            <a:r>
              <a:rPr lang="pl-PL" sz="1600" dirty="0" err="1"/>
              <a:t>addr</a:t>
            </a:r>
            <a:r>
              <a:rPr lang="pl-PL" sz="1600" dirty="0"/>
              <a:t>; </a:t>
            </a:r>
            <a:r>
              <a:rPr lang="pl-PL" sz="1600" dirty="0" err="1"/>
              <a:t>jmp</a:t>
            </a:r>
            <a:r>
              <a:rPr lang="pl-PL" sz="1600" dirty="0"/>
              <a:t> </a:t>
            </a:r>
            <a:r>
              <a:rPr lang="pl-PL" sz="1600" dirty="0" err="1"/>
              <a:t>rax</a:t>
            </a:r>
            <a:endParaRPr lang="pl-PL" sz="1600" dirty="0"/>
          </a:p>
          <a:p>
            <a:r>
              <a:rPr lang="pl-PL" sz="1600" dirty="0"/>
              <a:t>    </a:t>
            </a:r>
            <a:r>
              <a:rPr lang="pl-PL" sz="1600" dirty="0" err="1"/>
              <a:t>memcpy</a:t>
            </a:r>
            <a:r>
              <a:rPr lang="pl-PL" sz="1600" dirty="0"/>
              <a:t>(</a:t>
            </a:r>
            <a:r>
              <a:rPr lang="pl-PL" sz="1600" dirty="0" err="1"/>
              <a:t>n_code</a:t>
            </a:r>
            <a:r>
              <a:rPr lang="pl-PL" sz="1600" dirty="0"/>
              <a:t>, "\x48\xb8\x00\x00\x00\x00\x00\x00\x00\x00\</a:t>
            </a:r>
            <a:r>
              <a:rPr lang="pl-PL" sz="1600" dirty="0" err="1"/>
              <a:t>xff</a:t>
            </a:r>
            <a:r>
              <a:rPr lang="pl-PL" sz="1600" dirty="0"/>
              <a:t>\xe0", HIJACK_SIZE);</a:t>
            </a:r>
            <a:endParaRPr lang="en-US" sz="1600" dirty="0"/>
          </a:p>
        </p:txBody>
      </p:sp>
      <p:sp>
        <p:nvSpPr>
          <p:cNvPr id="7" name="Content Placeholder 2"/>
          <p:cNvSpPr>
            <a:spLocks noGrp="1"/>
          </p:cNvSpPr>
          <p:nvPr>
            <p:ph idx="1"/>
          </p:nvPr>
        </p:nvSpPr>
        <p:spPr>
          <a:xfrm>
            <a:off x="283580" y="3483980"/>
            <a:ext cx="8524754" cy="3252486"/>
          </a:xfrm>
        </p:spPr>
        <p:txBody>
          <a:bodyPr>
            <a:normAutofit fontScale="85000" lnSpcReduction="10000"/>
          </a:bodyPr>
          <a:lstStyle/>
          <a:p>
            <a:r>
              <a:rPr lang="en-US" dirty="0"/>
              <a:t>Because the above clobbers some of the original system call, for the above to work, you will need to write replacement code for the original system </a:t>
            </a:r>
            <a:r>
              <a:rPr lang="en-US" dirty="0" smtClean="0"/>
              <a:t>call</a:t>
            </a:r>
          </a:p>
          <a:p>
            <a:pPr lvl="1"/>
            <a:r>
              <a:rPr lang="en-US" dirty="0" smtClean="0"/>
              <a:t>Cannot </a:t>
            </a:r>
            <a:r>
              <a:rPr lang="en-US" dirty="0"/>
              <a:t>call back original system call since we are not copying the pointer.</a:t>
            </a:r>
          </a:p>
          <a:p>
            <a:r>
              <a:rPr lang="en-US" dirty="0"/>
              <a:t>Also, for cleanliness, you need to copy the bytes that you clobber, so that when you unhook, you can safely replace the old </a:t>
            </a:r>
            <a:r>
              <a:rPr lang="en-US" dirty="0" err="1"/>
              <a:t>syscall</a:t>
            </a:r>
            <a:r>
              <a:rPr lang="en-US" dirty="0"/>
              <a:t>.</a:t>
            </a:r>
          </a:p>
        </p:txBody>
      </p:sp>
    </p:spTree>
    <p:extLst>
      <p:ext uri="{BB962C8B-B14F-4D97-AF65-F5344CB8AC3E}">
        <p14:creationId xmlns:p14="http://schemas.microsoft.com/office/powerpoint/2010/main" val="7824334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570328"/>
            <a:ext cx="8686800" cy="6010236"/>
          </a:xfrm>
          <a:prstGeom prst="rect">
            <a:avLst/>
          </a:prstGeom>
        </p:spPr>
      </p:pic>
      <p:sp>
        <p:nvSpPr>
          <p:cNvPr id="2" name="Title 1"/>
          <p:cNvSpPr>
            <a:spLocks noGrp="1"/>
          </p:cNvSpPr>
          <p:nvPr>
            <p:ph type="title"/>
          </p:nvPr>
        </p:nvSpPr>
        <p:spPr>
          <a:xfrm>
            <a:off x="457200" y="115888"/>
            <a:ext cx="8229600" cy="1143000"/>
          </a:xfrm>
        </p:spPr>
        <p:txBody>
          <a:bodyPr/>
          <a:lstStyle/>
          <a:p>
            <a:r>
              <a:rPr lang="en-US" dirty="0" smtClean="0"/>
              <a:t>What’s a kernel?</a:t>
            </a:r>
            <a:endParaRPr lang="en-US" dirty="0"/>
          </a:p>
        </p:txBody>
      </p:sp>
      <p:sp>
        <p:nvSpPr>
          <p:cNvPr id="7" name="TextBox 6"/>
          <p:cNvSpPr txBox="1"/>
          <p:nvPr/>
        </p:nvSpPr>
        <p:spPr>
          <a:xfrm>
            <a:off x="1260475" y="6395898"/>
            <a:ext cx="6779420" cy="369332"/>
          </a:xfrm>
          <a:prstGeom prst="rect">
            <a:avLst/>
          </a:prstGeom>
          <a:noFill/>
        </p:spPr>
        <p:txBody>
          <a:bodyPr wrap="none" rtlCol="0">
            <a:spAutoFit/>
          </a:bodyPr>
          <a:lstStyle/>
          <a:p>
            <a:r>
              <a:rPr lang="en-US" dirty="0" smtClean="0"/>
              <a:t>When I said there is no popcorn I lied, there is actually popcorn</a:t>
            </a:r>
            <a:endParaRPr lang="en-US" dirty="0"/>
          </a:p>
        </p:txBody>
      </p:sp>
    </p:spTree>
    <p:extLst>
      <p:ext uri="{BB962C8B-B14F-4D97-AF65-F5344CB8AC3E}">
        <p14:creationId xmlns:p14="http://schemas.microsoft.com/office/powerpoint/2010/main" val="125196349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Good, the bad, the ugly</a:t>
            </a:r>
            <a:endParaRPr lang="en-US" dirty="0"/>
          </a:p>
        </p:txBody>
      </p:sp>
      <p:sp>
        <p:nvSpPr>
          <p:cNvPr id="3" name="Content Placeholder 2"/>
          <p:cNvSpPr>
            <a:spLocks noGrp="1"/>
          </p:cNvSpPr>
          <p:nvPr>
            <p:ph idx="1"/>
          </p:nvPr>
        </p:nvSpPr>
        <p:spPr/>
        <p:txBody>
          <a:bodyPr>
            <a:normAutofit fontScale="92500"/>
          </a:bodyPr>
          <a:lstStyle/>
          <a:p>
            <a:r>
              <a:rPr lang="en-US" dirty="0" smtClean="0"/>
              <a:t>The good (or is this bad?): </a:t>
            </a:r>
          </a:p>
          <a:p>
            <a:pPr lvl="1"/>
            <a:r>
              <a:rPr lang="en-US" dirty="0" smtClean="0"/>
              <a:t>we can monitor memory for changes that shouldn’t happen</a:t>
            </a:r>
          </a:p>
          <a:p>
            <a:pPr lvl="1"/>
            <a:r>
              <a:rPr lang="en-US" dirty="0" smtClean="0"/>
              <a:t>almost all modifications can be caught</a:t>
            </a:r>
          </a:p>
          <a:p>
            <a:pPr lvl="1"/>
            <a:r>
              <a:rPr lang="en-US" dirty="0" smtClean="0"/>
              <a:t>generally tough to install kernel rootkits</a:t>
            </a:r>
          </a:p>
          <a:p>
            <a:r>
              <a:rPr lang="en-US" dirty="0" smtClean="0"/>
              <a:t>The bad &amp; ugly: </a:t>
            </a:r>
          </a:p>
          <a:p>
            <a:pPr lvl="1"/>
            <a:r>
              <a:rPr lang="en-US" dirty="0" smtClean="0"/>
              <a:t>can’t monitor in </a:t>
            </a:r>
            <a:r>
              <a:rPr lang="en-US" dirty="0" err="1" smtClean="0"/>
              <a:t>userspace</a:t>
            </a:r>
            <a:endParaRPr lang="en-US" dirty="0"/>
          </a:p>
          <a:p>
            <a:pPr lvl="1"/>
            <a:r>
              <a:rPr lang="en-US" dirty="0" smtClean="0"/>
              <a:t>tough for regular users and admins to catch</a:t>
            </a:r>
            <a:endParaRPr lang="en-US" dirty="0"/>
          </a:p>
          <a:p>
            <a:pPr lvl="1"/>
            <a:r>
              <a:rPr lang="en-US" dirty="0" smtClean="0"/>
              <a:t>monitoring may be intrusive, possibly unstable</a:t>
            </a:r>
            <a:endParaRPr lang="en-US" dirty="0"/>
          </a:p>
        </p:txBody>
      </p:sp>
    </p:spTree>
    <p:extLst>
      <p:ext uri="{BB962C8B-B14F-4D97-AF65-F5344CB8AC3E}">
        <p14:creationId xmlns:p14="http://schemas.microsoft.com/office/powerpoint/2010/main" val="10069788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Monitor IDT for changes</a:t>
            </a:r>
          </a:p>
          <a:p>
            <a:r>
              <a:rPr lang="en-US" dirty="0" smtClean="0"/>
              <a:t>Monitor SCT for changes</a:t>
            </a:r>
          </a:p>
          <a:p>
            <a:r>
              <a:rPr lang="en-US" dirty="0" smtClean="0"/>
              <a:t>Monitor the first </a:t>
            </a:r>
            <a:r>
              <a:rPr lang="en-US" i="1" dirty="0" smtClean="0"/>
              <a:t>n</a:t>
            </a:r>
            <a:r>
              <a:rPr lang="en-US" dirty="0" smtClean="0"/>
              <a:t> bytes of each </a:t>
            </a:r>
            <a:r>
              <a:rPr lang="en-US" dirty="0" err="1" smtClean="0"/>
              <a:t>syscall</a:t>
            </a:r>
            <a:r>
              <a:rPr lang="en-US" dirty="0" smtClean="0"/>
              <a:t>, rehash in an interval, monitor for changes</a:t>
            </a:r>
          </a:p>
          <a:p>
            <a:pPr lvl="1"/>
            <a:r>
              <a:rPr lang="en-US" dirty="0" smtClean="0"/>
              <a:t>Issue is memory usage, would have to periodically check for changes</a:t>
            </a:r>
          </a:p>
          <a:p>
            <a:pPr lvl="1"/>
            <a:r>
              <a:rPr lang="en-US" dirty="0" smtClean="0"/>
              <a:t>Above three methods require a clean baseline</a:t>
            </a:r>
          </a:p>
          <a:p>
            <a:r>
              <a:rPr lang="en-US" dirty="0" smtClean="0"/>
              <a:t>Analyze memory addresses in SCT (strange offsets)</a:t>
            </a:r>
          </a:p>
          <a:p>
            <a:r>
              <a:rPr lang="en-US" dirty="0" smtClean="0"/>
              <a:t>Monitor other </a:t>
            </a:r>
            <a:r>
              <a:rPr lang="en-US" dirty="0" err="1" smtClean="0"/>
              <a:t>hookable</a:t>
            </a:r>
            <a:r>
              <a:rPr lang="en-US" dirty="0" smtClean="0"/>
              <a:t> kernel functions</a:t>
            </a:r>
          </a:p>
          <a:p>
            <a:r>
              <a:rPr lang="en-US" dirty="0" smtClean="0"/>
              <a:t>Watch for changes to cr0 register</a:t>
            </a:r>
            <a:endParaRPr lang="en-US" dirty="0"/>
          </a:p>
          <a:p>
            <a:r>
              <a:rPr lang="en-US" dirty="0" smtClean="0"/>
              <a:t>Watch for RW changes to the SCT page</a:t>
            </a:r>
          </a:p>
        </p:txBody>
      </p:sp>
    </p:spTree>
    <p:extLst>
      <p:ext uri="{BB962C8B-B14F-4D97-AF65-F5344CB8AC3E}">
        <p14:creationId xmlns:p14="http://schemas.microsoft.com/office/powerpoint/2010/main" val="2274523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Project of mine from HS, monitors memory changes in critical kernel functions</a:t>
            </a:r>
          </a:p>
          <a:p>
            <a:r>
              <a:rPr lang="en-US" dirty="0" smtClean="0"/>
              <a:t>Monitors for changes in SCT </a:t>
            </a:r>
            <a:r>
              <a:rPr lang="en-US" dirty="0" err="1" smtClean="0"/>
              <a:t>addrs</a:t>
            </a:r>
            <a:r>
              <a:rPr lang="en-US" dirty="0" smtClean="0"/>
              <a:t>, IDT, and </a:t>
            </a:r>
            <a:r>
              <a:rPr lang="en-US" dirty="0" err="1" smtClean="0"/>
              <a:t>misc</a:t>
            </a:r>
            <a:r>
              <a:rPr lang="en-US" dirty="0" smtClean="0"/>
              <a:t> kernel </a:t>
            </a:r>
            <a:r>
              <a:rPr lang="en-US" dirty="0" err="1" smtClean="0"/>
              <a:t>func</a:t>
            </a:r>
            <a:r>
              <a:rPr lang="en-US" dirty="0" smtClean="0"/>
              <a:t>*’s </a:t>
            </a:r>
          </a:p>
          <a:p>
            <a:r>
              <a:rPr lang="en-US" dirty="0" smtClean="0"/>
              <a:t>By definition it is a kernel rootkit, which is super ironic</a:t>
            </a:r>
          </a:p>
          <a:p>
            <a:r>
              <a:rPr lang="en-US" dirty="0" smtClean="0"/>
              <a:t>Future work: hash first </a:t>
            </a:r>
            <a:r>
              <a:rPr lang="en-US" i="1" dirty="0" smtClean="0"/>
              <a:t>n</a:t>
            </a:r>
            <a:r>
              <a:rPr lang="en-US" dirty="0" smtClean="0"/>
              <a:t> bytes of kernel </a:t>
            </a:r>
            <a:r>
              <a:rPr lang="en-US" dirty="0" err="1" smtClean="0"/>
              <a:t>func</a:t>
            </a:r>
            <a:r>
              <a:rPr lang="en-US" dirty="0" smtClean="0"/>
              <a:t> calls in memory, rehash periodically</a:t>
            </a:r>
          </a:p>
          <a:p>
            <a:r>
              <a:rPr lang="en-US" dirty="0" err="1" smtClean="0"/>
              <a:t>github.com</a:t>
            </a:r>
            <a:r>
              <a:rPr lang="en-US" dirty="0" smtClean="0"/>
              <a:t>/</a:t>
            </a:r>
            <a:r>
              <a:rPr lang="en-US" dirty="0" err="1" smtClean="0"/>
              <a:t>bekher</a:t>
            </a:r>
            <a:r>
              <a:rPr lang="en-US" dirty="0" smtClean="0"/>
              <a:t>/presence </a:t>
            </a:r>
          </a:p>
          <a:p>
            <a:endParaRPr lang="en-US" dirty="0"/>
          </a:p>
        </p:txBody>
      </p:sp>
    </p:spTree>
    <p:extLst>
      <p:ext uri="{BB962C8B-B14F-4D97-AF65-F5344CB8AC3E}">
        <p14:creationId xmlns:p14="http://schemas.microsoft.com/office/powerpoint/2010/main" val="4110120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idx="1"/>
          </p:nvPr>
        </p:nvSpPr>
        <p:spPr/>
        <p:txBody>
          <a:bodyPr/>
          <a:lstStyle/>
          <a:p>
            <a:r>
              <a:rPr lang="en-US" dirty="0" smtClean="0"/>
              <a:t>This presentation + code is available here:</a:t>
            </a:r>
          </a:p>
          <a:p>
            <a:r>
              <a:rPr lang="en-US" dirty="0">
                <a:hlinkClick r:id="rId2"/>
              </a:rPr>
              <a:t>https://github.com/bekher/rt-</a:t>
            </a:r>
            <a:r>
              <a:rPr lang="en-US" dirty="0" smtClean="0">
                <a:hlinkClick r:id="rId2"/>
              </a:rPr>
              <a:t>techtalk</a:t>
            </a:r>
            <a:endParaRPr lang="en-US" dirty="0" smtClean="0"/>
          </a:p>
          <a:p>
            <a:endParaRPr lang="en-US" dirty="0"/>
          </a:p>
        </p:txBody>
      </p:sp>
    </p:spTree>
    <p:extLst>
      <p:ext uri="{BB962C8B-B14F-4D97-AF65-F5344CB8AC3E}">
        <p14:creationId xmlns:p14="http://schemas.microsoft.com/office/powerpoint/2010/main" val="7236321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lstStyle/>
          <a:p>
            <a:r>
              <a:rPr lang="en-US" dirty="0" smtClean="0"/>
              <a:t>But actually…</a:t>
            </a:r>
            <a:endParaRPr lang="en-US" dirty="0"/>
          </a:p>
        </p:txBody>
      </p:sp>
    </p:spTree>
    <p:extLst>
      <p:ext uri="{BB962C8B-B14F-4D97-AF65-F5344CB8AC3E}">
        <p14:creationId xmlns:p14="http://schemas.microsoft.com/office/powerpoint/2010/main" val="36999662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Kernel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Kernel is the ‘core’ of the computer, that processes</a:t>
            </a:r>
          </a:p>
          <a:p>
            <a:pPr lvl="1"/>
            <a:r>
              <a:rPr lang="en-US" dirty="0" smtClean="0"/>
              <a:t>Hardware input/output, interrupts</a:t>
            </a:r>
          </a:p>
          <a:p>
            <a:pPr lvl="1"/>
            <a:r>
              <a:rPr lang="en-US" dirty="0" smtClean="0"/>
              <a:t>Translation of instructions from text to CPU </a:t>
            </a:r>
          </a:p>
          <a:p>
            <a:pPr lvl="1"/>
            <a:r>
              <a:rPr lang="en-US" dirty="0" smtClean="0"/>
              <a:t>Memory management, user space process execution, etc.</a:t>
            </a:r>
          </a:p>
          <a:p>
            <a:r>
              <a:rPr lang="en-US" dirty="0" smtClean="0"/>
              <a:t>As defined by Stallman, what we know as “Linux” is an operating system kernel, and added on user applications are elements of the GNU/Linux operating system itself</a:t>
            </a:r>
            <a:endParaRPr lang="en-US" dirty="0"/>
          </a:p>
        </p:txBody>
      </p:sp>
    </p:spTree>
    <p:extLst>
      <p:ext uri="{BB962C8B-B14F-4D97-AF65-F5344CB8AC3E}">
        <p14:creationId xmlns:p14="http://schemas.microsoft.com/office/powerpoint/2010/main" val="27397896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0" y="0"/>
            <a:ext cx="9144000" cy="6858000"/>
          </a:xfrm>
          <a:prstGeom prst="rect">
            <a:avLst/>
          </a:prstGeom>
        </p:spPr>
      </p:pic>
      <p:sp>
        <p:nvSpPr>
          <p:cNvPr id="8" name="TextBox 7"/>
          <p:cNvSpPr txBox="1"/>
          <p:nvPr/>
        </p:nvSpPr>
        <p:spPr>
          <a:xfrm>
            <a:off x="2381250" y="6619875"/>
            <a:ext cx="9080500" cy="276999"/>
          </a:xfrm>
          <a:prstGeom prst="rect">
            <a:avLst/>
          </a:prstGeom>
          <a:noFill/>
        </p:spPr>
        <p:txBody>
          <a:bodyPr wrap="square" rtlCol="0">
            <a:spAutoFit/>
          </a:bodyPr>
          <a:lstStyle/>
          <a:p>
            <a:r>
              <a:rPr lang="en-US" sz="1200" dirty="0"/>
              <a:t>http://</a:t>
            </a:r>
            <a:r>
              <a:rPr lang="en-US" sz="1200" dirty="0" err="1"/>
              <a:t>en.wikipedia.org</a:t>
            </a:r>
            <a:r>
              <a:rPr lang="en-US" sz="1200" dirty="0"/>
              <a:t>/wiki/</a:t>
            </a:r>
            <a:r>
              <a:rPr lang="en-US" sz="1200" dirty="0" err="1"/>
              <a:t>File:Linux_kernel_map.png</a:t>
            </a:r>
            <a:endParaRPr lang="en-US" sz="1200" dirty="0"/>
          </a:p>
        </p:txBody>
      </p:sp>
    </p:spTree>
    <p:extLst>
      <p:ext uri="{BB962C8B-B14F-4D97-AF65-F5344CB8AC3E}">
        <p14:creationId xmlns:p14="http://schemas.microsoft.com/office/powerpoint/2010/main" val="34197152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kernel design</a:t>
            </a:r>
            <a:endParaRPr lang="en-US" dirty="0"/>
          </a:p>
        </p:txBody>
      </p:sp>
      <p:pic>
        <p:nvPicPr>
          <p:cNvPr id="4" name="Picture 3"/>
          <p:cNvPicPr>
            <a:picLocks noChangeAspect="1"/>
          </p:cNvPicPr>
          <p:nvPr/>
        </p:nvPicPr>
        <p:blipFill>
          <a:blip r:embed="rId3"/>
          <a:stretch>
            <a:fillRect/>
          </a:stretch>
        </p:blipFill>
        <p:spPr>
          <a:xfrm>
            <a:off x="1698625" y="1592263"/>
            <a:ext cx="5588000" cy="4419600"/>
          </a:xfrm>
          <a:prstGeom prst="rect">
            <a:avLst/>
          </a:prstGeom>
        </p:spPr>
      </p:pic>
    </p:spTree>
    <p:extLst>
      <p:ext uri="{BB962C8B-B14F-4D97-AF65-F5344CB8AC3E}">
        <p14:creationId xmlns:p14="http://schemas.microsoft.com/office/powerpoint/2010/main" val="13285452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9890</TotalTime>
  <Words>3397</Words>
  <Application>Microsoft Macintosh PowerPoint</Application>
  <PresentationFormat>On-screen Show (4:3)</PresentationFormat>
  <Paragraphs>416</Paragraphs>
  <Slides>53</Slides>
  <Notes>19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Hey kids: Do you like injecting code into OS kernels for profit? (Yeah!)</vt:lpstr>
      <vt:lpstr>Agenda</vt:lpstr>
      <vt:lpstr>Intro</vt:lpstr>
      <vt:lpstr>Intro</vt:lpstr>
      <vt:lpstr>What’s a kernel?</vt:lpstr>
      <vt:lpstr>But actually…</vt:lpstr>
      <vt:lpstr>OS Kernel</vt:lpstr>
      <vt:lpstr>PowerPoint Presentation</vt:lpstr>
      <vt:lpstr>Basic kernel design</vt:lpstr>
      <vt:lpstr>Kernel vs. Userspace Memory</vt:lpstr>
      <vt:lpstr>Userapp-Kernel communication</vt:lpstr>
      <vt:lpstr>OS Elements</vt:lpstr>
      <vt:lpstr>System interrupt</vt:lpstr>
      <vt:lpstr>Hardware interrupt vs. Software interrupt</vt:lpstr>
      <vt:lpstr>Interrupt Descriptor Table</vt:lpstr>
      <vt:lpstr>Other forms</vt:lpstr>
      <vt:lpstr>System calls</vt:lpstr>
      <vt:lpstr>System calls</vt:lpstr>
      <vt:lpstr>System calls</vt:lpstr>
      <vt:lpstr>int 0x80 usage (x86 asm)</vt:lpstr>
      <vt:lpstr>x86 vs x86_64</vt:lpstr>
      <vt:lpstr>syscall usage (x86_64 asm)</vt:lpstr>
      <vt:lpstr>System call table</vt:lpstr>
      <vt:lpstr>PowerPoint Presentation</vt:lpstr>
      <vt:lpstr>Here’s the file</vt:lpstr>
      <vt:lpstr>Thanks Greg</vt:lpstr>
      <vt:lpstr>What kernel rootkits modify</vt:lpstr>
      <vt:lpstr>How rootkits get into the kernel</vt:lpstr>
      <vt:lpstr>Code time</vt:lpstr>
      <vt:lpstr>Hello world module</vt:lpstr>
      <vt:lpstr>Hello world module</vt:lpstr>
      <vt:lpstr>Hello world module</vt:lpstr>
      <vt:lpstr>Hello world module</vt:lpstr>
      <vt:lpstr>Hooking: The Concept</vt:lpstr>
      <vt:lpstr>Hooking: The Concept</vt:lpstr>
      <vt:lpstr>Finding the syscall_table</vt:lpstr>
      <vt:lpstr>Finding the syscall_table</vt:lpstr>
      <vt:lpstr>Syscall hooking</vt:lpstr>
      <vt:lpstr>Bypassing kernel write protections</vt:lpstr>
      <vt:lpstr>Disable write protection (with cr0)</vt:lpstr>
      <vt:lpstr>Disable write protection  (a more clever way)</vt:lpstr>
      <vt:lpstr>Hooking sys_write</vt:lpstr>
      <vt:lpstr>Hooking sys_write</vt:lpstr>
      <vt:lpstr>Myrootkit.c</vt:lpstr>
      <vt:lpstr>Compile and run!</vt:lpstr>
      <vt:lpstr>More fun</vt:lpstr>
      <vt:lpstr>Modern kernel rootkit</vt:lpstr>
      <vt:lpstr>Suterusu hooks two different ways</vt:lpstr>
      <vt:lpstr>Jmp from original SC</vt:lpstr>
      <vt:lpstr>The Good, the bad, the ugly</vt:lpstr>
      <vt:lpstr>Detection</vt:lpstr>
      <vt:lpstr>Presence</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Greg Bekher</cp:lastModifiedBy>
  <cp:revision>121</cp:revision>
  <dcterms:created xsi:type="dcterms:W3CDTF">2010-04-12T23:12:02Z</dcterms:created>
  <dcterms:modified xsi:type="dcterms:W3CDTF">2016-03-04T01:04:04Z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